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0" r:id="rId2"/>
    <p:sldId id="374" r:id="rId3"/>
    <p:sldId id="377" r:id="rId4"/>
    <p:sldId id="378" r:id="rId5"/>
    <p:sldId id="275" r:id="rId6"/>
    <p:sldId id="375" r:id="rId7"/>
    <p:sldId id="398" r:id="rId8"/>
    <p:sldId id="404" r:id="rId9"/>
    <p:sldId id="380" r:id="rId10"/>
    <p:sldId id="376" r:id="rId11"/>
    <p:sldId id="399" r:id="rId12"/>
    <p:sldId id="401" r:id="rId13"/>
    <p:sldId id="402" r:id="rId14"/>
    <p:sldId id="400" r:id="rId15"/>
    <p:sldId id="381" r:id="rId16"/>
    <p:sldId id="379" r:id="rId17"/>
    <p:sldId id="397" r:id="rId18"/>
    <p:sldId id="396" r:id="rId19"/>
    <p:sldId id="405" r:id="rId20"/>
    <p:sldId id="384" r:id="rId21"/>
    <p:sldId id="386" r:id="rId22"/>
    <p:sldId id="385" r:id="rId23"/>
    <p:sldId id="387" r:id="rId24"/>
    <p:sldId id="390" r:id="rId25"/>
    <p:sldId id="389" r:id="rId26"/>
    <p:sldId id="391" r:id="rId27"/>
    <p:sldId id="392" r:id="rId28"/>
    <p:sldId id="403" r:id="rId29"/>
    <p:sldId id="406" r:id="rId3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60000" autoAdjust="0"/>
  </p:normalViewPr>
  <p:slideViewPr>
    <p:cSldViewPr>
      <p:cViewPr varScale="1">
        <p:scale>
          <a:sx n="28" d="100"/>
          <a:sy n="28" d="100"/>
        </p:scale>
        <p:origin x="-17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CADDBEA-3F40-4759-AAB8-A7243035DB9A}" type="datetimeFigureOut">
              <a:rPr lang="it-IT"/>
              <a:pPr>
                <a:defRPr/>
              </a:pPr>
              <a:t>02/05/2011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B09402B-FAE4-464C-949B-98B5AFCE22C0}"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325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22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E22804-399B-40BC-A91A-11AEA452959E}" type="slidenum">
              <a:rPr lang="it-IT" smtClean="0"/>
              <a:pPr fontAlgn="base">
                <a:spcBef>
                  <a:spcPct val="0"/>
                </a:spcBef>
                <a:spcAft>
                  <a:spcPct val="0"/>
                </a:spcAft>
                <a:defRPr/>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baseline="0" dirty="0" smtClean="0"/>
              <a:t>1)Il liquido sinoviale è scarso con reazioni leucocitarie ad elevata densità. A volte esiste un </a:t>
            </a:r>
            <a:r>
              <a:rPr lang="it-IT" b="1" baseline="0" dirty="0" smtClean="0"/>
              <a:t>ostacolo al drenaggio venoso</a:t>
            </a:r>
            <a:r>
              <a:rPr lang="it-IT" baseline="0" dirty="0" smtClean="0"/>
              <a:t>, per cui ne deriva una congestione della circolazione con aumento della trasudazione, causa di comparsa occasionale di versamenti </a:t>
            </a:r>
            <a:r>
              <a:rPr lang="it-IT" baseline="0" dirty="0" err="1" smtClean="0"/>
              <a:t>intrarticolari</a:t>
            </a:r>
            <a:r>
              <a:rPr lang="it-IT" baseline="0" dirty="0" smtClean="0"/>
              <a:t>.</a:t>
            </a:r>
          </a:p>
          <a:p>
            <a:pPr eaLnBrk="1" hangingPunct="1">
              <a:spcBef>
                <a:spcPct val="0"/>
              </a:spcBef>
            </a:pPr>
            <a:endParaRPr lang="it-IT" baseline="0" dirty="0" smtClean="0"/>
          </a:p>
          <a:p>
            <a:pPr eaLnBrk="1" hangingPunct="1">
              <a:spcBef>
                <a:spcPct val="0"/>
              </a:spcBef>
            </a:pPr>
            <a:r>
              <a:rPr lang="it-IT" baseline="0" dirty="0" smtClean="0"/>
              <a:t>2)Nelle zone sottoposte a carico l’osso diventa eburneo, sclerotico per addensamento del sistema </a:t>
            </a:r>
            <a:r>
              <a:rPr lang="it-IT" baseline="0" dirty="0" err="1" smtClean="0"/>
              <a:t>trabecolare</a:t>
            </a:r>
            <a:r>
              <a:rPr lang="it-IT" baseline="0" dirty="0" smtClean="0"/>
              <a:t> in risposta alla riduzione delle aree di contatto dettate dall’incongruenza articolare, dalla retrazione capsulo legamentosa e dalla contrattura muscolare. Nelle articolazioni sottoposte a carico si possono verificare microfratture delle trabecole, con collasso del sistema portante che può condurre a disturbi circolatori, e a fenomeni di necrosi e riassorbimento; e questo il motivo per cui compaiono delle </a:t>
            </a:r>
            <a:r>
              <a:rPr lang="it-IT" b="1" baseline="0" dirty="0" smtClean="0"/>
              <a:t>cavità </a:t>
            </a:r>
            <a:r>
              <a:rPr lang="it-IT" b="1" baseline="0" dirty="0" err="1" smtClean="0"/>
              <a:t>pseudocistiche</a:t>
            </a:r>
            <a:r>
              <a:rPr lang="it-IT" b="1" baseline="0" dirty="0" smtClean="0"/>
              <a:t> </a:t>
            </a:r>
            <a:r>
              <a:rPr lang="it-IT" baseline="0" dirty="0" smtClean="0"/>
              <a:t>e </a:t>
            </a:r>
            <a:r>
              <a:rPr lang="it-IT" b="1" baseline="0" dirty="0" err="1" smtClean="0"/>
              <a:t>geodiche</a:t>
            </a:r>
            <a:r>
              <a:rPr lang="it-IT" baseline="0" dirty="0" smtClean="0"/>
              <a:t> nelle zone di maggior trasmissione di carico. Tali cavità possono essere di diametro vario, raggiungere anche 1 cm ed essere in comunicazione tra loro e con la cavità articolare, per cui possono contenere liquido sinoviale .</a:t>
            </a:r>
          </a:p>
          <a:p>
            <a:pPr eaLnBrk="1" hangingPunct="1">
              <a:spcBef>
                <a:spcPct val="0"/>
              </a:spcBef>
            </a:pPr>
            <a:r>
              <a:rPr lang="it-IT" baseline="0" dirty="0" smtClean="0"/>
              <a:t>Nelle zone non sottoposte a carico i vasi </a:t>
            </a:r>
            <a:r>
              <a:rPr lang="it-IT" baseline="0" dirty="0" err="1" smtClean="0"/>
              <a:t>subcondrali</a:t>
            </a:r>
            <a:r>
              <a:rPr lang="it-IT" baseline="0" dirty="0" smtClean="0"/>
              <a:t> penetrano nella cartilagine e danno luogo e neoproduzione </a:t>
            </a:r>
            <a:r>
              <a:rPr lang="it-IT" baseline="0" dirty="0" err="1" smtClean="0"/>
              <a:t>osteocartilaginea</a:t>
            </a:r>
            <a:r>
              <a:rPr lang="it-IT" baseline="0" dirty="0" smtClean="0"/>
              <a:t>, con produzione di osteofiti che rimodellano i capi articolari ne tentativo di ricostruire una congruenza articolare </a:t>
            </a:r>
          </a:p>
          <a:p>
            <a:pPr eaLnBrk="1" hangingPunct="1">
              <a:spcBef>
                <a:spcPct val="0"/>
              </a:spcBef>
            </a:pPr>
            <a:endParaRPr lang="it-IT" sz="1200" kern="1200" dirty="0" smtClean="0">
              <a:solidFill>
                <a:schemeClr val="tx1"/>
              </a:solidFill>
              <a:latin typeface="+mn-lt"/>
              <a:ea typeface="+mn-ea"/>
              <a:cs typeface="+mn-cs"/>
            </a:endParaRPr>
          </a:p>
          <a:p>
            <a:pPr eaLnBrk="1" hangingPunct="1">
              <a:spcBef>
                <a:spcPct val="0"/>
              </a:spcBef>
            </a:pPr>
            <a:r>
              <a:rPr lang="it-IT" sz="1200" kern="1200" dirty="0" smtClean="0">
                <a:solidFill>
                  <a:schemeClr val="tx1"/>
                </a:solidFill>
                <a:latin typeface="+mn-lt"/>
                <a:ea typeface="+mn-ea"/>
                <a:cs typeface="+mn-cs"/>
              </a:rPr>
              <a:t>3)Il rimaneggiamento osseo nell’artrosi può essere orientato verso una marcata proliferazione ossea che origina </a:t>
            </a:r>
            <a:r>
              <a:rPr lang="it-IT" sz="1200" kern="1200" dirty="0" err="1" smtClean="0">
                <a:solidFill>
                  <a:schemeClr val="tx1"/>
                </a:solidFill>
                <a:latin typeface="+mn-lt"/>
                <a:ea typeface="+mn-ea"/>
                <a:cs typeface="+mn-cs"/>
              </a:rPr>
              <a:t>osteofitosi</a:t>
            </a:r>
            <a:r>
              <a:rPr lang="it-IT" sz="1200" kern="1200" dirty="0" smtClean="0">
                <a:solidFill>
                  <a:schemeClr val="tx1"/>
                </a:solidFill>
                <a:latin typeface="+mn-lt"/>
                <a:ea typeface="+mn-ea"/>
                <a:cs typeface="+mn-cs"/>
              </a:rPr>
              <a:t> ed osteo-sclerosi </a:t>
            </a:r>
            <a:r>
              <a:rPr lang="it-IT" sz="1200" kern="1200" dirty="0" err="1" smtClean="0">
                <a:solidFill>
                  <a:schemeClr val="tx1"/>
                </a:solidFill>
                <a:latin typeface="+mn-lt"/>
                <a:ea typeface="+mn-ea"/>
                <a:cs typeface="+mn-cs"/>
              </a:rPr>
              <a:t>subcondrale</a:t>
            </a:r>
            <a:r>
              <a:rPr lang="it-IT" sz="1200" kern="1200" dirty="0" smtClean="0">
                <a:solidFill>
                  <a:schemeClr val="tx1"/>
                </a:solidFill>
                <a:latin typeface="+mn-lt"/>
                <a:ea typeface="+mn-ea"/>
                <a:cs typeface="+mn-cs"/>
              </a:rPr>
              <a:t> nell'</a:t>
            </a:r>
            <a:r>
              <a:rPr lang="it-IT" sz="1200" b="1" kern="1200" dirty="0" smtClean="0">
                <a:solidFill>
                  <a:schemeClr val="tx1"/>
                </a:solidFill>
                <a:latin typeface="+mn-lt"/>
                <a:ea typeface="+mn-ea"/>
                <a:cs typeface="+mn-cs"/>
              </a:rPr>
              <a:t>artrosi ipertrofica</a:t>
            </a:r>
            <a:r>
              <a:rPr lang="it-IT" sz="1200" kern="1200" dirty="0" smtClean="0">
                <a:solidFill>
                  <a:schemeClr val="tx1"/>
                </a:solidFill>
                <a:latin typeface="+mn-lt"/>
                <a:ea typeface="+mn-ea"/>
                <a:cs typeface="+mn-cs"/>
              </a:rPr>
              <a:t>, o verso un deterioramento per alterazione strutturale dei capi articolari, con cedimenti, demineralizzazione, </a:t>
            </a:r>
            <a:r>
              <a:rPr lang="it-IT" sz="1200" kern="1200" dirty="0" err="1" smtClean="0">
                <a:solidFill>
                  <a:schemeClr val="tx1"/>
                </a:solidFill>
                <a:latin typeface="+mn-lt"/>
                <a:ea typeface="+mn-ea"/>
                <a:cs typeface="+mn-cs"/>
              </a:rPr>
              <a:t>osteofitosi</a:t>
            </a:r>
            <a:r>
              <a:rPr lang="it-IT" sz="1200" kern="1200" dirty="0" smtClean="0">
                <a:solidFill>
                  <a:schemeClr val="tx1"/>
                </a:solidFill>
                <a:latin typeface="+mn-lt"/>
                <a:ea typeface="+mn-ea"/>
                <a:cs typeface="+mn-cs"/>
              </a:rPr>
              <a:t> modesta o assente, scarsità o mancanza d’addensamento osseo reattivo nell'</a:t>
            </a:r>
            <a:r>
              <a:rPr lang="it-IT" sz="1200" b="1" kern="1200" dirty="0" smtClean="0">
                <a:solidFill>
                  <a:schemeClr val="tx1"/>
                </a:solidFill>
                <a:latin typeface="+mn-lt"/>
                <a:ea typeface="+mn-ea"/>
                <a:cs typeface="+mn-cs"/>
              </a:rPr>
              <a:t>artrosi atrofica</a:t>
            </a:r>
            <a:r>
              <a:rPr lang="it-IT" sz="1200" kern="1200" dirty="0" smtClean="0">
                <a:solidFill>
                  <a:schemeClr val="tx1"/>
                </a:solidFill>
                <a:latin typeface="+mn-lt"/>
                <a:ea typeface="+mn-ea"/>
                <a:cs typeface="+mn-cs"/>
              </a:rPr>
              <a:t>. L'artrosi atrofica dimostra un rimaneggiamento</a:t>
            </a:r>
            <a:br>
              <a:rPr lang="it-IT" sz="1200" kern="1200" dirty="0" smtClean="0">
                <a:solidFill>
                  <a:schemeClr val="tx1"/>
                </a:solidFill>
                <a:latin typeface="+mn-lt"/>
                <a:ea typeface="+mn-ea"/>
                <a:cs typeface="+mn-cs"/>
              </a:rPr>
            </a:br>
            <a:r>
              <a:rPr lang="it-IT" sz="1200" kern="1200" dirty="0" smtClean="0">
                <a:solidFill>
                  <a:schemeClr val="tx1"/>
                </a:solidFill>
                <a:latin typeface="+mn-lt"/>
                <a:ea typeface="+mn-ea"/>
                <a:cs typeface="+mn-cs"/>
              </a:rPr>
              <a:t>strutturale profondamente differente da quella ipertrofica. Una interessante prova di questo fatto è data dalla </a:t>
            </a:r>
            <a:r>
              <a:rPr lang="it-IT" sz="1200" b="1" kern="1200" dirty="0" err="1" smtClean="0">
                <a:solidFill>
                  <a:schemeClr val="tx1"/>
                </a:solidFill>
                <a:latin typeface="+mn-lt"/>
                <a:ea typeface="+mn-ea"/>
                <a:cs typeface="+mn-cs"/>
              </a:rPr>
              <a:t>coxartrosi</a:t>
            </a:r>
            <a:r>
              <a:rPr lang="it-IT" sz="1200" b="1" kern="1200" dirty="0" smtClean="0">
                <a:solidFill>
                  <a:schemeClr val="tx1"/>
                </a:solidFill>
                <a:latin typeface="+mn-lt"/>
                <a:ea typeface="+mn-ea"/>
                <a:cs typeface="+mn-cs"/>
              </a:rPr>
              <a:t> atrofica</a:t>
            </a:r>
            <a:r>
              <a:rPr lang="it-IT" sz="1200" kern="1200" dirty="0" smtClean="0">
                <a:solidFill>
                  <a:schemeClr val="tx1"/>
                </a:solidFill>
                <a:latin typeface="+mn-lt"/>
                <a:ea typeface="+mn-ea"/>
                <a:cs typeface="+mn-cs"/>
              </a:rPr>
              <a:t> che è caratterizzata da una </a:t>
            </a:r>
            <a:r>
              <a:rPr lang="it-IT" sz="1200" b="1" kern="1200" dirty="0" smtClean="0">
                <a:solidFill>
                  <a:schemeClr val="tx1"/>
                </a:solidFill>
                <a:latin typeface="+mn-lt"/>
                <a:ea typeface="+mn-ea"/>
                <a:cs typeface="+mn-cs"/>
              </a:rPr>
              <a:t>riduzione dell'attività di sintesi del collageno di tipo II</a:t>
            </a:r>
            <a:r>
              <a:rPr lang="it-IT" sz="1200" kern="1200" dirty="0" smtClean="0">
                <a:solidFill>
                  <a:schemeClr val="tx1"/>
                </a:solidFill>
                <a:latin typeface="+mn-lt"/>
                <a:ea typeface="+mn-ea"/>
                <a:cs typeface="+mn-cs"/>
              </a:rPr>
              <a:t>. Un tale deficit potrebbe spiegare in parte la mancanza di </a:t>
            </a:r>
            <a:r>
              <a:rPr lang="it-IT" sz="1200" kern="1200" dirty="0" err="1" smtClean="0">
                <a:solidFill>
                  <a:schemeClr val="tx1"/>
                </a:solidFill>
                <a:latin typeface="+mn-lt"/>
                <a:ea typeface="+mn-ea"/>
                <a:cs typeface="+mn-cs"/>
              </a:rPr>
              <a:t>osteofitosi</a:t>
            </a:r>
            <a:r>
              <a:rPr lang="it-IT" sz="1200" kern="1200" dirty="0" smtClean="0">
                <a:solidFill>
                  <a:schemeClr val="tx1"/>
                </a:solidFill>
                <a:latin typeface="+mn-lt"/>
                <a:ea typeface="+mn-ea"/>
                <a:cs typeface="+mn-cs"/>
              </a:rPr>
              <a:t> nelle forma </a:t>
            </a:r>
            <a:r>
              <a:rPr lang="it-IT" sz="1200" kern="1200" dirty="0" err="1" smtClean="0">
                <a:solidFill>
                  <a:schemeClr val="tx1"/>
                </a:solidFill>
                <a:latin typeface="+mn-lt"/>
                <a:ea typeface="+mn-ea"/>
                <a:cs typeface="+mn-cs"/>
              </a:rPr>
              <a:t>artrosica</a:t>
            </a:r>
            <a:r>
              <a:rPr lang="it-IT" sz="1200" kern="1200" dirty="0" smtClean="0">
                <a:solidFill>
                  <a:schemeClr val="tx1"/>
                </a:solidFill>
                <a:latin typeface="+mn-lt"/>
                <a:ea typeface="+mn-ea"/>
                <a:cs typeface="+mn-cs"/>
              </a:rPr>
              <a:t> in questione,</a:t>
            </a:r>
            <a:r>
              <a:rPr lang="it-IT" sz="1200" kern="1200" baseline="0" dirty="0" smtClean="0">
                <a:solidFill>
                  <a:schemeClr val="tx1"/>
                </a:solidFill>
                <a:latin typeface="+mn-lt"/>
                <a:ea typeface="+mn-ea"/>
                <a:cs typeface="+mn-cs"/>
              </a:rPr>
              <a:t> mentre tale attività è presente e abbondante </a:t>
            </a:r>
            <a:r>
              <a:rPr lang="it-IT" sz="1200" kern="1200" baseline="0" dirty="0" err="1" smtClean="0">
                <a:solidFill>
                  <a:schemeClr val="tx1"/>
                </a:solidFill>
                <a:latin typeface="+mn-lt"/>
                <a:ea typeface="+mn-ea"/>
                <a:cs typeface="+mn-cs"/>
              </a:rPr>
              <a:t>nelel</a:t>
            </a:r>
            <a:r>
              <a:rPr lang="it-IT" sz="1200" kern="1200" baseline="0" dirty="0" smtClean="0">
                <a:solidFill>
                  <a:schemeClr val="tx1"/>
                </a:solidFill>
                <a:latin typeface="+mn-lt"/>
                <a:ea typeface="+mn-ea"/>
                <a:cs typeface="+mn-cs"/>
              </a:rPr>
              <a:t> forme ipertrofiche.</a:t>
            </a:r>
            <a:r>
              <a:rPr lang="it-IT" sz="1200" kern="1200" dirty="0" smtClean="0">
                <a:solidFill>
                  <a:schemeClr val="tx1"/>
                </a:solidFill>
                <a:latin typeface="+mn-lt"/>
                <a:ea typeface="+mn-ea"/>
                <a:cs typeface="+mn-cs"/>
              </a:rPr>
              <a:t> Un'osservazione che va fatta è che, in generale, gli studi di protezione articolare non tengono esplicitamente conto della differenza fra le due forme. E in verità nella stragrande maggioranza degli studi clinici pubblicati tali differenze non sono prese in considerazione e questo contribuisce ovviamente ad una maggiore variabilità dei risultati</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10</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Al</a:t>
            </a:r>
            <a:r>
              <a:rPr lang="it-IT" baseline="0" dirty="0" smtClean="0"/>
              <a:t> di sotto delle aree di rarefazione cartilaginea si verifica una sclerosi(</a:t>
            </a:r>
            <a:r>
              <a:rPr lang="it-IT" baseline="0" dirty="0" err="1" smtClean="0"/>
              <a:t>eburneizzazione</a:t>
            </a:r>
            <a:r>
              <a:rPr lang="it-IT" baseline="0" dirty="0" smtClean="0"/>
              <a:t>) dell’osso </a:t>
            </a:r>
            <a:r>
              <a:rPr lang="it-IT" baseline="0" dirty="0" err="1" smtClean="0"/>
              <a:t>subcondrale</a:t>
            </a:r>
            <a:r>
              <a:rPr lang="it-IT" baseline="0" dirty="0" smtClean="0"/>
              <a:t>, che assume la colorazione dell’avorio. E’ una sclerosi reattiva, il processo è dovuto alla riduzione della protezione garantita dalla cartilagine articolare. Si realizza un incremento della produzione ossea con aumento della compattezza lamellare</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11</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Il processo precedentemente descritto può anche provocare </a:t>
            </a:r>
            <a:r>
              <a:rPr lang="it-IT" dirty="0" err="1" smtClean="0"/>
              <a:t>osteofitosi</a:t>
            </a:r>
            <a:r>
              <a:rPr lang="it-IT" dirty="0" smtClean="0"/>
              <a:t> </a:t>
            </a:r>
            <a:r>
              <a:rPr lang="it-IT" dirty="0" err="1" smtClean="0"/>
              <a:t>intrarticolare</a:t>
            </a:r>
            <a:r>
              <a:rPr lang="it-IT" dirty="0" smtClean="0"/>
              <a:t> per stimolazione dell’ossificazione </a:t>
            </a:r>
            <a:r>
              <a:rPr lang="it-IT" dirty="0" err="1" smtClean="0"/>
              <a:t>encondrale</a:t>
            </a:r>
            <a:r>
              <a:rPr lang="it-IT" dirty="0" smtClean="0"/>
              <a:t>.</a:t>
            </a:r>
          </a:p>
          <a:p>
            <a:pPr eaLnBrk="1" hangingPunct="1">
              <a:spcBef>
                <a:spcPct val="0"/>
              </a:spcBef>
            </a:pPr>
            <a:r>
              <a:rPr lang="it-IT" dirty="0" smtClean="0"/>
              <a:t>la presenza degli osteofiti è la conseguenza dell’elevato attrito che si realizza tra i capi ossei, non più separati dalla cartilagine articolare; questi, con l’andare del tempo, tendono a deformarsi dando origine ad una nuova produzione ossea marginale, (gli osteofiti appunto). Quando questi si abbinano con quelli del capo articolare adiacente, possono assumere una forma caratteristica detta "a becco di pappagallo", normalmente non si realizza la fusione delle due protuberanze ossee (vedi fig. 1). Gli osteofiti, sono localizzati nella maggior parte dei casi nella zona periferica dell’articolazione colpita: si parla in questo caso di osteofiti marginali. E’ possibile anche trovare degli osteofiti "centrali", localizzati all’interno dell’interlinea articolare, e degli osteofiti reperibili lontano dall’articolazione propriamente detta, e nei punti di inserzione all’osso di tendini e legamenti </a:t>
            </a: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12</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Un’ulteriore possibilità è la formazione di osteofiti al di fuori della superficie articolare</a:t>
            </a: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13</a:t>
            </a:fld>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E’ una risposta ossea erosiva provocata innanzitutto dalla diminuita protezione cartilaginea che determina una diminuzione della resistenza alle forze compressive con conseguente predisposizione a microfratture e successiva formazione di cisti e geodi. Queste non sono vere cisti perché non sono delimitate da una capsula. In queste caverne dell’osso </a:t>
            </a:r>
            <a:r>
              <a:rPr lang="it-IT" dirty="0" err="1" smtClean="0"/>
              <a:t>subcondrale</a:t>
            </a:r>
            <a:r>
              <a:rPr lang="it-IT" dirty="0" smtClean="0"/>
              <a:t> sono</a:t>
            </a:r>
            <a:r>
              <a:rPr lang="it-IT" baseline="0" dirty="0" smtClean="0"/>
              <a:t> contenuti liquido o muco. Si formano in seguito alle microfratture </a:t>
            </a:r>
            <a:r>
              <a:rPr lang="it-IT" baseline="0" dirty="0" err="1" smtClean="0"/>
              <a:t>trabecolari</a:t>
            </a:r>
            <a:r>
              <a:rPr lang="it-IT" baseline="0" dirty="0" smtClean="0"/>
              <a:t> dovute all’incremento delle forze meccaniche sulle trabecole </a:t>
            </a:r>
            <a:r>
              <a:rPr lang="it-IT" baseline="0" dirty="0" err="1" smtClean="0"/>
              <a:t>subcondrali</a:t>
            </a:r>
            <a:r>
              <a:rPr lang="it-IT" baseline="0" dirty="0" smtClean="0"/>
              <a:t>. Col passare del temo si realizzano successive fratture che poi confluiscono a formare queste caverne delimitate da osso sclerotico</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14</a:t>
            </a:fld>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Prima di giungere all’artrosi si passa per uno stadio</a:t>
            </a:r>
            <a:r>
              <a:rPr lang="it-IT" baseline="0" dirty="0" smtClean="0"/>
              <a:t> di </a:t>
            </a:r>
            <a:r>
              <a:rPr lang="it-IT" baseline="0" dirty="0" err="1" smtClean="0"/>
              <a:t>condrosi</a:t>
            </a:r>
            <a:r>
              <a:rPr lang="it-IT" baseline="0" dirty="0" smtClean="0"/>
              <a:t>, cioè di danno cartilagineo, che possiamo pertanto considerare uno stato </a:t>
            </a:r>
            <a:r>
              <a:rPr lang="it-IT" baseline="0" dirty="0" err="1" smtClean="0"/>
              <a:t>preartrosico</a:t>
            </a:r>
            <a:r>
              <a:rPr lang="it-IT" baseline="0" dirty="0" smtClean="0"/>
              <a:t>. Nella </a:t>
            </a:r>
            <a:r>
              <a:rPr lang="it-IT" baseline="0" dirty="0" err="1" smtClean="0"/>
              <a:t>condrosi</a:t>
            </a:r>
            <a:r>
              <a:rPr lang="it-IT" baseline="0" dirty="0" smtClean="0"/>
              <a:t>, a sua volta, vengono distinti quattro stadi.</a:t>
            </a:r>
          </a:p>
          <a:p>
            <a:pPr eaLnBrk="1" hangingPunct="1">
              <a:spcBef>
                <a:spcPct val="0"/>
              </a:spcBef>
            </a:pPr>
            <a:r>
              <a:rPr lang="it-IT" b="1" baseline="0" dirty="0" smtClean="0"/>
              <a:t>Edema</a:t>
            </a:r>
            <a:r>
              <a:rPr lang="it-IT" baseline="0" dirty="0" smtClean="0"/>
              <a:t>: è caratterizzato dalla perdita di </a:t>
            </a:r>
            <a:r>
              <a:rPr lang="it-IT" baseline="0" dirty="0" err="1" smtClean="0"/>
              <a:t>proteoglicani</a:t>
            </a:r>
            <a:r>
              <a:rPr lang="it-IT" baseline="0" dirty="0" smtClean="0"/>
              <a:t> e quindi di acqua, con conseguente rammollimento cartilagineo.</a:t>
            </a:r>
          </a:p>
          <a:p>
            <a:pPr eaLnBrk="1" hangingPunct="1">
              <a:spcBef>
                <a:spcPct val="0"/>
              </a:spcBef>
            </a:pPr>
            <a:r>
              <a:rPr lang="it-IT" b="1" baseline="0" dirty="0" err="1" smtClean="0"/>
              <a:t>Fissurazione</a:t>
            </a:r>
            <a:r>
              <a:rPr lang="it-IT" baseline="0" dirty="0" smtClean="0"/>
              <a:t>:è caratterizzata dalla rottura della fibrilla collagene e dall’ulteriore perdita di </a:t>
            </a:r>
            <a:r>
              <a:rPr lang="it-IT" baseline="0" dirty="0" err="1" smtClean="0"/>
              <a:t>proteoglicani</a:t>
            </a:r>
            <a:r>
              <a:rPr lang="it-IT" baseline="0" dirty="0" smtClean="0"/>
              <a:t> e acqua. La rottura fibrillare è causa dell’approfondimento del danno cartilagineo fino a giungere all’abrasione. Fino a questa fase il processo degenerativo è ancora reversibile(?).</a:t>
            </a:r>
            <a:r>
              <a:rPr lang="it-IT" baseline="0" dirty="0" err="1" smtClean="0"/>
              <a:t>Òesione</a:t>
            </a:r>
            <a:r>
              <a:rPr lang="it-IT" baseline="0" dirty="0" smtClean="0"/>
              <a:t> di profondità minore di 1 cm</a:t>
            </a:r>
          </a:p>
          <a:p>
            <a:pPr eaLnBrk="1" hangingPunct="1">
              <a:spcBef>
                <a:spcPct val="0"/>
              </a:spcBef>
            </a:pPr>
            <a:r>
              <a:rPr lang="it-IT" b="1" baseline="0" dirty="0" smtClean="0"/>
              <a:t>Ulcerazione</a:t>
            </a:r>
            <a:r>
              <a:rPr lang="it-IT" baseline="0" dirty="0" smtClean="0"/>
              <a:t>:la lesione si è ulteriormente approfondita e il processo degenerativo è ormai irreversibile(&gt;1cm)</a:t>
            </a:r>
          </a:p>
          <a:p>
            <a:pPr eaLnBrk="1" hangingPunct="1">
              <a:spcBef>
                <a:spcPct val="0"/>
              </a:spcBef>
            </a:pPr>
            <a:r>
              <a:rPr lang="it-IT" b="1" baseline="0" dirty="0" err="1" smtClean="0"/>
              <a:t>Eburneizzazione</a:t>
            </a:r>
            <a:r>
              <a:rPr lang="it-IT" baseline="0" dirty="0" smtClean="0"/>
              <a:t>: la cartilagine articolare è scomparsa e si ha la scopertura dell’osso </a:t>
            </a:r>
            <a:r>
              <a:rPr lang="it-IT" baseline="0" dirty="0" err="1" smtClean="0"/>
              <a:t>subcondrale</a:t>
            </a:r>
            <a:r>
              <a:rPr lang="it-IT" baseline="0" dirty="0" smtClean="0"/>
              <a:t>: siamo al primo stadio della malattia </a:t>
            </a:r>
            <a:r>
              <a:rPr lang="it-IT" baseline="0" dirty="0" err="1" smtClean="0"/>
              <a:t>artrosica</a:t>
            </a:r>
            <a:r>
              <a:rPr lang="it-IT" baseline="0" dirty="0" smtClean="0"/>
              <a:t>.</a:t>
            </a:r>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15</a:t>
            </a:fld>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Indipendentemente dalla sua localizzazione(anche se evidenzieremo</a:t>
            </a:r>
            <a:r>
              <a:rPr lang="it-IT" baseline="0" dirty="0" smtClean="0"/>
              <a:t> delle caratteristiche specifiche) l’artrosi si manifesta con sintomi clinici abbastanza costanti. </a:t>
            </a:r>
            <a:endParaRPr lang="it-IT"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it-IT" sz="1200" kern="1200" dirty="0" smtClean="0">
                <a:solidFill>
                  <a:schemeClr val="tx1"/>
                </a:solidFill>
                <a:latin typeface="+mn-lt"/>
                <a:ea typeface="+mn-ea"/>
                <a:cs typeface="+mn-cs"/>
              </a:rPr>
              <a:t>Il </a:t>
            </a:r>
            <a:r>
              <a:rPr lang="it-IT" sz="1200" b="1" kern="1200" dirty="0" smtClean="0">
                <a:solidFill>
                  <a:schemeClr val="tx1"/>
                </a:solidFill>
                <a:latin typeface="+mn-lt"/>
                <a:ea typeface="+mn-ea"/>
                <a:cs typeface="+mn-cs"/>
              </a:rPr>
              <a:t>dolore</a:t>
            </a:r>
            <a:r>
              <a:rPr lang="it-IT" sz="1200" kern="1200" dirty="0" smtClean="0">
                <a:solidFill>
                  <a:schemeClr val="tx1"/>
                </a:solidFill>
                <a:latin typeface="+mn-lt"/>
                <a:ea typeface="+mn-ea"/>
                <a:cs typeface="+mn-cs"/>
              </a:rPr>
              <a:t> è una componente primaria nella presentazione clinica dell'artrosi. </a:t>
            </a:r>
            <a:r>
              <a:rPr lang="it-IT" baseline="0" dirty="0" smtClean="0"/>
              <a:t>La caratteristica principale di tale sintomatologia è che compare e con la funzione e scompare o si attenua molto con il riposo. Con il progredire della degenerazione il dolore può diventare </a:t>
            </a:r>
            <a:r>
              <a:rPr lang="it-IT" baseline="0" dirty="0" err="1" smtClean="0"/>
              <a:t>subcontinuo</a:t>
            </a:r>
            <a:r>
              <a:rPr lang="it-IT" baseline="0" dirty="0" smtClean="0"/>
              <a:t> o continuo. Poiché la cartilagine è sprovvista di terminazioni nervose, la sintomatologia dolorosa origina dalla membrana sinoviale e dall’osso </a:t>
            </a:r>
            <a:r>
              <a:rPr lang="it-IT" baseline="0" dirty="0" err="1" smtClean="0"/>
              <a:t>subcondrale</a:t>
            </a:r>
            <a:r>
              <a:rPr lang="it-IT" baseline="0" dirty="0" smtClean="0"/>
              <a:t>(l’erosione cartilaginea decorre asintomatica).</a:t>
            </a:r>
          </a:p>
          <a:p>
            <a:pPr eaLnBrk="1" hangingPunct="1">
              <a:spcBef>
                <a:spcPct val="0"/>
              </a:spcBef>
            </a:pPr>
            <a:r>
              <a:rPr lang="it-IT" sz="1200" kern="1200" dirty="0" smtClean="0">
                <a:solidFill>
                  <a:schemeClr val="tx1"/>
                </a:solidFill>
                <a:latin typeface="+mn-lt"/>
                <a:ea typeface="+mn-ea"/>
                <a:cs typeface="+mn-cs"/>
              </a:rPr>
              <a:t>Diverse espressioni del dolore</a:t>
            </a:r>
          </a:p>
          <a:p>
            <a:pPr marL="228600" indent="-228600" eaLnBrk="1" hangingPunct="1">
              <a:spcBef>
                <a:spcPct val="0"/>
              </a:spcBef>
              <a:buAutoNum type="arabicParenR"/>
            </a:pPr>
            <a:r>
              <a:rPr lang="it-IT" sz="1200" kern="1200" dirty="0" err="1" smtClean="0">
                <a:solidFill>
                  <a:schemeClr val="tx1"/>
                </a:solidFill>
                <a:latin typeface="+mn-lt"/>
                <a:ea typeface="+mn-ea"/>
                <a:cs typeface="+mn-cs"/>
              </a:rPr>
              <a:t>ll</a:t>
            </a:r>
            <a:r>
              <a:rPr lang="it-IT" sz="1200" kern="1200" dirty="0" smtClean="0">
                <a:solidFill>
                  <a:schemeClr val="tx1"/>
                </a:solidFill>
                <a:latin typeface="+mn-lt"/>
                <a:ea typeface="+mn-ea"/>
                <a:cs typeface="+mn-cs"/>
              </a:rPr>
              <a:t> </a:t>
            </a:r>
            <a:r>
              <a:rPr lang="it-IT" sz="1200" b="1" kern="1200" dirty="0" smtClean="0">
                <a:solidFill>
                  <a:schemeClr val="tx1"/>
                </a:solidFill>
                <a:latin typeface="+mn-lt"/>
                <a:ea typeface="+mn-ea"/>
                <a:cs typeface="+mn-cs"/>
              </a:rPr>
              <a:t>dolore da carico </a:t>
            </a:r>
            <a:r>
              <a:rPr lang="it-IT" sz="1200" b="0" kern="1200" dirty="0" smtClean="0">
                <a:solidFill>
                  <a:schemeClr val="tx1"/>
                </a:solidFill>
                <a:latin typeface="+mn-lt"/>
                <a:ea typeface="+mn-ea"/>
                <a:cs typeface="+mn-cs"/>
              </a:rPr>
              <a:t>(la</a:t>
            </a:r>
            <a:r>
              <a:rPr lang="it-IT" sz="1200" b="0" kern="1200" baseline="0" dirty="0" smtClean="0">
                <a:solidFill>
                  <a:schemeClr val="tx1"/>
                </a:solidFill>
                <a:latin typeface="+mn-lt"/>
                <a:ea typeface="+mn-ea"/>
                <a:cs typeface="+mn-cs"/>
              </a:rPr>
              <a:t> sintomatologia dolorosa aumenta con l’attività fisica e diminuisce col riposo)</a:t>
            </a:r>
            <a:r>
              <a:rPr lang="it-IT" sz="1200" kern="1200" dirty="0" smtClean="0">
                <a:solidFill>
                  <a:schemeClr val="tx1"/>
                </a:solidFill>
                <a:latin typeface="+mn-lt"/>
                <a:ea typeface="+mn-ea"/>
                <a:cs typeface="+mn-cs"/>
              </a:rPr>
              <a:t> esprime la prevalenza di fattori meccanici nella sintomatologia presentata dal paziente. </a:t>
            </a:r>
          </a:p>
          <a:p>
            <a:pPr marL="228600" indent="-228600" eaLnBrk="1" hangingPunct="1">
              <a:spcBef>
                <a:spcPct val="0"/>
              </a:spcBef>
              <a:buAutoNum type="arabicParenR"/>
            </a:pPr>
            <a:r>
              <a:rPr lang="it-IT" sz="1200" kern="1200" dirty="0" smtClean="0">
                <a:solidFill>
                  <a:schemeClr val="tx1"/>
                </a:solidFill>
                <a:latin typeface="+mn-lt"/>
                <a:ea typeface="+mn-ea"/>
                <a:cs typeface="+mn-cs"/>
              </a:rPr>
              <a:t>Un </a:t>
            </a:r>
            <a:r>
              <a:rPr lang="it-IT" sz="1200" b="1" kern="1200" dirty="0" smtClean="0">
                <a:solidFill>
                  <a:schemeClr val="tx1"/>
                </a:solidFill>
                <a:latin typeface="+mn-lt"/>
                <a:ea typeface="+mn-ea"/>
                <a:cs typeface="+mn-cs"/>
              </a:rPr>
              <a:t>dolore di avvio</a:t>
            </a:r>
            <a:r>
              <a:rPr lang="it-IT" sz="1200" b="0" kern="1200" dirty="0" smtClean="0">
                <a:solidFill>
                  <a:schemeClr val="tx1"/>
                </a:solidFill>
                <a:latin typeface="+mn-lt"/>
                <a:ea typeface="+mn-ea"/>
                <a:cs typeface="+mn-cs"/>
              </a:rPr>
              <a:t>( il </a:t>
            </a:r>
            <a:r>
              <a:rPr lang="it-IT" sz="1200" b="0" kern="1200" dirty="0" err="1" smtClean="0">
                <a:solidFill>
                  <a:schemeClr val="tx1"/>
                </a:solidFill>
                <a:latin typeface="+mn-lt"/>
                <a:ea typeface="+mn-ea"/>
                <a:cs typeface="+mn-cs"/>
              </a:rPr>
              <a:t>pz</a:t>
            </a:r>
            <a:r>
              <a:rPr lang="it-IT" sz="1200" b="0" kern="1200" dirty="0" smtClean="0">
                <a:solidFill>
                  <a:schemeClr val="tx1"/>
                </a:solidFill>
                <a:latin typeface="+mn-lt"/>
                <a:ea typeface="+mn-ea"/>
                <a:cs typeface="+mn-cs"/>
              </a:rPr>
              <a:t> dopo il riposo prolungato, prevalentemente notturno accusa una sorta di rigidità dell’articolazione, motivo per cui sente la necessità di scaldarlo per poter utilizzare al meglio l’arto) ,</a:t>
            </a:r>
            <a:r>
              <a:rPr lang="it-IT" sz="1200" kern="1200" dirty="0" smtClean="0">
                <a:solidFill>
                  <a:schemeClr val="tx1"/>
                </a:solidFill>
                <a:latin typeface="+mn-lt"/>
                <a:ea typeface="+mn-ea"/>
                <a:cs typeface="+mn-cs"/>
              </a:rPr>
              <a:t>indica la difficoltà dell’articolazione a raggiungere prontamente il regime di funzionamento (attrito interno). </a:t>
            </a:r>
          </a:p>
          <a:p>
            <a:pPr marL="228600" indent="-228600" eaLnBrk="1" hangingPunct="1">
              <a:spcBef>
                <a:spcPct val="0"/>
              </a:spcBef>
              <a:buAutoNum type="arabicParenR"/>
            </a:pPr>
            <a:r>
              <a:rPr lang="it-IT" sz="1200" kern="1200" dirty="0" smtClean="0">
                <a:solidFill>
                  <a:schemeClr val="tx1"/>
                </a:solidFill>
                <a:latin typeface="+mn-lt"/>
                <a:ea typeface="+mn-ea"/>
                <a:cs typeface="+mn-cs"/>
              </a:rPr>
              <a:t>Un </a:t>
            </a:r>
            <a:r>
              <a:rPr lang="it-IT" sz="1200" b="1" kern="1200" dirty="0" smtClean="0">
                <a:solidFill>
                  <a:schemeClr val="tx1"/>
                </a:solidFill>
                <a:latin typeface="+mn-lt"/>
                <a:ea typeface="+mn-ea"/>
                <a:cs typeface="+mn-cs"/>
              </a:rPr>
              <a:t>dolore notturno </a:t>
            </a:r>
            <a:r>
              <a:rPr lang="it-IT" sz="1200" b="0" kern="1200" dirty="0" smtClean="0">
                <a:solidFill>
                  <a:schemeClr val="tx1"/>
                </a:solidFill>
                <a:latin typeface="+mn-lt"/>
                <a:ea typeface="+mn-ea"/>
                <a:cs typeface="+mn-cs"/>
              </a:rPr>
              <a:t>(di solito presente nelle fasi più avanzate)</a:t>
            </a:r>
            <a:r>
              <a:rPr lang="it-IT" sz="1200" kern="1200" dirty="0" smtClean="0">
                <a:solidFill>
                  <a:schemeClr val="tx1"/>
                </a:solidFill>
                <a:latin typeface="+mn-lt"/>
                <a:ea typeface="+mn-ea"/>
                <a:cs typeface="+mn-cs"/>
              </a:rPr>
              <a:t> con caratteristiche di dolore spontaneo indica probabilmente un aumento della pressione </a:t>
            </a:r>
            <a:r>
              <a:rPr lang="it-IT" sz="1200" kern="1200" dirty="0" err="1" smtClean="0">
                <a:solidFill>
                  <a:schemeClr val="tx1"/>
                </a:solidFill>
                <a:latin typeface="+mn-lt"/>
                <a:ea typeface="+mn-ea"/>
                <a:cs typeface="+mn-cs"/>
              </a:rPr>
              <a:t>endo-midollare</a:t>
            </a:r>
            <a:r>
              <a:rPr lang="it-IT" sz="1200" kern="1200" dirty="0" smtClean="0">
                <a:solidFill>
                  <a:schemeClr val="tx1"/>
                </a:solidFill>
                <a:latin typeface="+mn-lt"/>
                <a:ea typeface="+mn-ea"/>
                <a:cs typeface="+mn-cs"/>
              </a:rPr>
              <a:t> epifisaria.</a:t>
            </a:r>
          </a:p>
          <a:p>
            <a:pPr marL="228600" indent="-228600" eaLnBrk="1" hangingPunct="1">
              <a:spcBef>
                <a:spcPct val="0"/>
              </a:spcBef>
              <a:buAutoNum type="arabicParenR"/>
            </a:pPr>
            <a:r>
              <a:rPr lang="it-IT" sz="1200" b="1" kern="1200" dirty="0" smtClean="0">
                <a:solidFill>
                  <a:schemeClr val="tx1"/>
                </a:solidFill>
                <a:latin typeface="+mn-lt"/>
                <a:ea typeface="+mn-ea"/>
                <a:cs typeface="+mn-cs"/>
              </a:rPr>
              <a:t>Dolore a riposo </a:t>
            </a:r>
            <a:r>
              <a:rPr lang="it-IT" sz="1200" kern="1200" dirty="0" smtClean="0">
                <a:solidFill>
                  <a:schemeClr val="tx1"/>
                </a:solidFill>
                <a:latin typeface="+mn-lt"/>
                <a:ea typeface="+mn-ea"/>
                <a:cs typeface="+mn-cs"/>
              </a:rPr>
              <a:t>si trova in tutti i malati </a:t>
            </a:r>
            <a:r>
              <a:rPr lang="it-IT" sz="1200" kern="1200" dirty="0" err="1" smtClean="0">
                <a:solidFill>
                  <a:schemeClr val="tx1"/>
                </a:solidFill>
                <a:latin typeface="+mn-lt"/>
                <a:ea typeface="+mn-ea"/>
                <a:cs typeface="+mn-cs"/>
              </a:rPr>
              <a:t>artrosici</a:t>
            </a:r>
            <a:r>
              <a:rPr lang="it-IT" sz="1200" kern="1200" dirty="0" smtClean="0">
                <a:solidFill>
                  <a:schemeClr val="tx1"/>
                </a:solidFill>
                <a:latin typeface="+mn-lt"/>
                <a:ea typeface="+mn-ea"/>
                <a:cs typeface="+mn-cs"/>
              </a:rPr>
              <a:t> con artrosi attivata, di cui è parte rilevante una infiammazione articolare o periarticolare marcata. Ma l'eventuale attenuazione della flogosi con i FANS, che posseggono una preminente azione </a:t>
            </a:r>
            <a:r>
              <a:rPr lang="it-IT" sz="1200" u="sng" kern="1200" dirty="0" err="1" smtClean="0">
                <a:solidFill>
                  <a:schemeClr val="tx1"/>
                </a:solidFill>
                <a:latin typeface="+mn-lt"/>
                <a:ea typeface="+mn-ea"/>
                <a:cs typeface="+mn-cs"/>
              </a:rPr>
              <a:t>anti-prostaglandinica</a:t>
            </a:r>
            <a:r>
              <a:rPr lang="it-IT" sz="1200" kern="1200" dirty="0" smtClean="0">
                <a:solidFill>
                  <a:schemeClr val="tx1"/>
                </a:solidFill>
                <a:latin typeface="+mn-lt"/>
                <a:ea typeface="+mn-ea"/>
                <a:cs typeface="+mn-cs"/>
              </a:rPr>
              <a:t>, in molti casi non rimuove il dolore in maniera soddisfacente, indicando così in alternativa l'esistenza di un'attivazione </a:t>
            </a:r>
            <a:r>
              <a:rPr lang="it-IT" sz="1200" u="sng" kern="1200" dirty="0" err="1" smtClean="0">
                <a:solidFill>
                  <a:schemeClr val="tx1"/>
                </a:solidFill>
                <a:latin typeface="+mn-lt"/>
                <a:ea typeface="+mn-ea"/>
                <a:cs typeface="+mn-cs"/>
              </a:rPr>
              <a:t>leucotrienica</a:t>
            </a:r>
            <a:r>
              <a:rPr lang="it-IT" sz="1200" kern="1200" dirty="0" smtClean="0">
                <a:solidFill>
                  <a:schemeClr val="tx1"/>
                </a:solidFill>
                <a:latin typeface="+mn-lt"/>
                <a:ea typeface="+mn-ea"/>
                <a:cs typeface="+mn-cs"/>
              </a:rPr>
              <a:t>, di una </a:t>
            </a:r>
            <a:r>
              <a:rPr lang="it-IT" sz="1200" kern="1200" dirty="0" err="1" smtClean="0">
                <a:solidFill>
                  <a:schemeClr val="tx1"/>
                </a:solidFill>
                <a:latin typeface="+mn-lt"/>
                <a:ea typeface="+mn-ea"/>
                <a:cs typeface="+mn-cs"/>
              </a:rPr>
              <a:t>neuroflogosi</a:t>
            </a:r>
            <a:r>
              <a:rPr lang="it-IT" sz="1200" kern="1200" dirty="0" smtClean="0">
                <a:solidFill>
                  <a:schemeClr val="tx1"/>
                </a:solidFill>
                <a:latin typeface="+mn-lt"/>
                <a:ea typeface="+mn-ea"/>
                <a:cs typeface="+mn-cs"/>
              </a:rPr>
              <a:t>, di una sensibilizzazione nervosa periferica e forse centrale, e di numerose altre evenienze sostanzialmente non flogistiche nella patogenesi del dolore </a:t>
            </a:r>
            <a:r>
              <a:rPr lang="it-IT" sz="1200" kern="1200" dirty="0" err="1" smtClean="0">
                <a:solidFill>
                  <a:schemeClr val="tx1"/>
                </a:solidFill>
                <a:latin typeface="+mn-lt"/>
                <a:ea typeface="+mn-ea"/>
                <a:cs typeface="+mn-cs"/>
              </a:rPr>
              <a:t>artrosico</a:t>
            </a:r>
            <a:r>
              <a:rPr lang="it-IT" sz="1200" kern="1200" dirty="0" smtClean="0">
                <a:solidFill>
                  <a:schemeClr val="tx1"/>
                </a:solidFill>
                <a:latin typeface="+mn-lt"/>
                <a:ea typeface="+mn-ea"/>
                <a:cs typeface="+mn-cs"/>
              </a:rPr>
              <a:t>. Nel dolore intenso a riposo è utilizzabile in casi selezionati, per coprire maggiormente queste evenienze patogenetiche, accanto ai FANS il </a:t>
            </a:r>
            <a:r>
              <a:rPr lang="it-IT" sz="1200" u="sng" kern="1200" dirty="0" err="1" smtClean="0">
                <a:solidFill>
                  <a:schemeClr val="tx1"/>
                </a:solidFill>
                <a:latin typeface="+mn-lt"/>
                <a:ea typeface="+mn-ea"/>
                <a:cs typeface="+mn-cs"/>
              </a:rPr>
              <a:t>tramadolo</a:t>
            </a:r>
            <a:r>
              <a:rPr lang="it-IT" sz="1200" kern="1200" dirty="0" smtClean="0">
                <a:solidFill>
                  <a:schemeClr val="tx1"/>
                </a:solidFill>
                <a:latin typeface="+mn-lt"/>
                <a:ea typeface="+mn-ea"/>
                <a:cs typeface="+mn-cs"/>
              </a:rPr>
              <a:t>. Un dolore </a:t>
            </a:r>
            <a:r>
              <a:rPr lang="it-IT" sz="1200" kern="1200" dirty="0" err="1" smtClean="0">
                <a:solidFill>
                  <a:schemeClr val="tx1"/>
                </a:solidFill>
                <a:latin typeface="+mn-lt"/>
                <a:ea typeface="+mn-ea"/>
                <a:cs typeface="+mn-cs"/>
              </a:rPr>
              <a:t>urente</a:t>
            </a:r>
            <a:r>
              <a:rPr lang="it-IT" sz="1200" kern="1200" dirty="0" smtClean="0">
                <a:solidFill>
                  <a:schemeClr val="tx1"/>
                </a:solidFill>
                <a:latin typeface="+mn-lt"/>
                <a:ea typeface="+mn-ea"/>
                <a:cs typeface="+mn-cs"/>
              </a:rPr>
              <a:t> suggerisce invece una possibile </a:t>
            </a:r>
            <a:r>
              <a:rPr lang="it-IT" sz="1200" kern="1200" dirty="0" err="1" smtClean="0">
                <a:solidFill>
                  <a:schemeClr val="tx1"/>
                </a:solidFill>
                <a:latin typeface="+mn-lt"/>
                <a:ea typeface="+mn-ea"/>
                <a:cs typeface="+mn-cs"/>
              </a:rPr>
              <a:t>causalgia</a:t>
            </a:r>
            <a:r>
              <a:rPr lang="it-IT" sz="1200" kern="1200" dirty="0" smtClean="0">
                <a:solidFill>
                  <a:schemeClr val="tx1"/>
                </a:solidFill>
                <a:latin typeface="+mn-lt"/>
                <a:ea typeface="+mn-ea"/>
                <a:cs typeface="+mn-cs"/>
              </a:rPr>
              <a:t> da stiramento del tronco nervoso adiacente. Da notare che l'attenuazione della sintomatologia dolorosa osservata negli studi con l'impiego di acido ialuronico, di </a:t>
            </a:r>
            <a:r>
              <a:rPr lang="it-IT" sz="1200" kern="1200" dirty="0" err="1" smtClean="0">
                <a:solidFill>
                  <a:schemeClr val="tx1"/>
                </a:solidFill>
                <a:latin typeface="+mn-lt"/>
                <a:ea typeface="+mn-ea"/>
                <a:cs typeface="+mn-cs"/>
              </a:rPr>
              <a:t>condroitinsolfato</a:t>
            </a:r>
            <a:r>
              <a:rPr lang="it-IT" sz="1200" kern="1200" dirty="0" smtClean="0">
                <a:solidFill>
                  <a:schemeClr val="tx1"/>
                </a:solidFill>
                <a:latin typeface="+mn-lt"/>
                <a:ea typeface="+mn-ea"/>
                <a:cs typeface="+mn-cs"/>
              </a:rPr>
              <a:t>, di </a:t>
            </a:r>
            <a:r>
              <a:rPr lang="it-IT" sz="1200" kern="1200" dirty="0" err="1" smtClean="0">
                <a:solidFill>
                  <a:schemeClr val="tx1"/>
                </a:solidFill>
                <a:latin typeface="+mn-lt"/>
                <a:ea typeface="+mn-ea"/>
                <a:cs typeface="+mn-cs"/>
              </a:rPr>
              <a:t>glucosamina</a:t>
            </a:r>
            <a:r>
              <a:rPr lang="it-IT" sz="1200" kern="1200" dirty="0" smtClean="0">
                <a:solidFill>
                  <a:schemeClr val="tx1"/>
                </a:solidFill>
                <a:latin typeface="+mn-lt"/>
                <a:ea typeface="+mn-ea"/>
                <a:cs typeface="+mn-cs"/>
              </a:rPr>
              <a:t>, di collageno II soli o in combinazione riflette prevalentemente un'interferenza favorevole con il dismetabolismo cartilagineo causa di flogosi e non un'azione antagonista specifica della flogosi conclamata, come nel caso dei FANS. </a:t>
            </a:r>
          </a:p>
          <a:p>
            <a:pPr marL="228600" indent="-228600" eaLnBrk="1" hangingPunct="1">
              <a:spcBef>
                <a:spcPct val="0"/>
              </a:spcBef>
              <a:buAutoNum type="arabicParenR"/>
            </a:pPr>
            <a:r>
              <a:rPr lang="it-IT" sz="1200" kern="1200" dirty="0" smtClean="0">
                <a:solidFill>
                  <a:schemeClr val="tx1"/>
                </a:solidFill>
                <a:latin typeface="+mn-lt"/>
                <a:ea typeface="+mn-ea"/>
                <a:cs typeface="+mn-cs"/>
              </a:rPr>
              <a:t>Un </a:t>
            </a:r>
            <a:r>
              <a:rPr lang="it-IT" sz="1200" b="1" kern="1200" dirty="0" smtClean="0">
                <a:solidFill>
                  <a:schemeClr val="tx1"/>
                </a:solidFill>
                <a:latin typeface="+mn-lt"/>
                <a:ea typeface="+mn-ea"/>
                <a:cs typeface="+mn-cs"/>
              </a:rPr>
              <a:t>blocco doloroso articolare intermittente</a:t>
            </a:r>
            <a:r>
              <a:rPr lang="it-IT" sz="1200" kern="1200" dirty="0" smtClean="0">
                <a:solidFill>
                  <a:schemeClr val="tx1"/>
                </a:solidFill>
                <a:latin typeface="+mn-lt"/>
                <a:ea typeface="+mn-ea"/>
                <a:cs typeface="+mn-cs"/>
              </a:rPr>
              <a:t> dimostra che il danno si è esteso alle cartilagini di interposizione, o anche la sopravvenuta o concomitante formazione di </a:t>
            </a:r>
            <a:r>
              <a:rPr lang="it-IT" sz="1200" b="1" kern="1200" dirty="0" smtClean="0">
                <a:solidFill>
                  <a:schemeClr val="tx1"/>
                </a:solidFill>
                <a:latin typeface="+mn-lt"/>
                <a:ea typeface="+mn-ea"/>
                <a:cs typeface="+mn-cs"/>
              </a:rPr>
              <a:t>corpi liberi</a:t>
            </a:r>
            <a:r>
              <a:rPr lang="it-IT" sz="1200" kern="1200" dirty="0" smtClean="0">
                <a:solidFill>
                  <a:schemeClr val="tx1"/>
                </a:solidFill>
                <a:latin typeface="+mn-lt"/>
                <a:ea typeface="+mn-ea"/>
                <a:cs typeface="+mn-cs"/>
              </a:rPr>
              <a:t>, condizioni atte a provocare insieme al blocco, dolore, e improvviso senso di cedimento. Nella prassi medica è ben noto che l'artrosi non dà febbre, astenia, calo ponderale, ipotrofia muscolare diffusa o compromissione dello stato generale, </a:t>
            </a:r>
            <a:r>
              <a:rPr lang="it-IT" baseline="0" dirty="0" smtClean="0"/>
              <a:t>sebbene positività dei test specifici di flogosi possono verificarsi in occasione dei momenti di riacutizzazione</a:t>
            </a:r>
            <a:r>
              <a:rPr lang="it-IT" sz="1200" kern="1200" dirty="0" smtClean="0">
                <a:solidFill>
                  <a:schemeClr val="tx1"/>
                </a:solidFill>
                <a:latin typeface="+mn-lt"/>
                <a:ea typeface="+mn-ea"/>
                <a:cs typeface="+mn-cs"/>
              </a:rPr>
              <a:t>. </a:t>
            </a:r>
            <a:r>
              <a:rPr lang="it-IT" sz="1200" b="1" kern="1200" dirty="0" smtClean="0">
                <a:solidFill>
                  <a:schemeClr val="tx1"/>
                </a:solidFill>
                <a:latin typeface="+mn-lt"/>
                <a:ea typeface="+mn-ea"/>
                <a:cs typeface="+mn-cs"/>
              </a:rPr>
              <a:t>In generale quando il dolore non è riproducibile con alcuna manovra </a:t>
            </a:r>
            <a:r>
              <a:rPr lang="it-IT" sz="1200" b="1" kern="1200" dirty="0" err="1" smtClean="0">
                <a:solidFill>
                  <a:schemeClr val="tx1"/>
                </a:solidFill>
                <a:latin typeface="+mn-lt"/>
                <a:ea typeface="+mn-ea"/>
                <a:cs typeface="+mn-cs"/>
              </a:rPr>
              <a:t>semeiologica</a:t>
            </a:r>
            <a:r>
              <a:rPr lang="it-IT" sz="1200" b="1" kern="1200" dirty="0" smtClean="0">
                <a:solidFill>
                  <a:schemeClr val="tx1"/>
                </a:solidFill>
                <a:latin typeface="+mn-lt"/>
                <a:ea typeface="+mn-ea"/>
                <a:cs typeface="+mn-cs"/>
              </a:rPr>
              <a:t>, non deve essere ritenuto in prima istanza muscolo-scheletrico. </a:t>
            </a:r>
            <a:endParaRPr lang="it-IT" b="1" dirty="0" smtClean="0"/>
          </a:p>
          <a:p>
            <a:pPr eaLnBrk="1" hangingPunct="1">
              <a:spcBef>
                <a:spcPct val="0"/>
              </a:spcBef>
            </a:pPr>
            <a:endParaRPr lang="it-IT" dirty="0" smtClean="0"/>
          </a:p>
          <a:p>
            <a:pPr eaLnBrk="1" hangingPunct="1">
              <a:spcBef>
                <a:spcPct val="0"/>
              </a:spcBef>
            </a:pPr>
            <a:r>
              <a:rPr lang="it-IT" baseline="0" dirty="0" smtClean="0"/>
              <a:t>L’esame clinico mette in evidenza la limitazione articolare, </a:t>
            </a:r>
            <a:r>
              <a:rPr lang="it-IT" baseline="0" dirty="0" err="1" smtClean="0"/>
              <a:t>dolorabilità</a:t>
            </a:r>
            <a:r>
              <a:rPr lang="it-IT" baseline="0" dirty="0" smtClean="0"/>
              <a:t> alla pressione, scrosci articolari e più tardivamente aumento di volume.</a:t>
            </a:r>
          </a:p>
          <a:p>
            <a:pPr eaLnBrk="1" hangingPunct="1">
              <a:spcBef>
                <a:spcPct val="0"/>
              </a:spcBef>
            </a:pPr>
            <a:r>
              <a:rPr lang="it-IT" baseline="0" dirty="0" smtClean="0"/>
              <a:t>Possono essere presenti i segni di flogosi , calor e </a:t>
            </a:r>
            <a:r>
              <a:rPr lang="it-IT" baseline="0" dirty="0" err="1" smtClean="0"/>
              <a:t>rubor</a:t>
            </a:r>
            <a:r>
              <a:rPr lang="it-IT" baseline="0" dirty="0" smtClean="0"/>
              <a:t> , in caso di riacutizzazione del processo.</a:t>
            </a:r>
          </a:p>
          <a:p>
            <a:pPr eaLnBrk="1" hangingPunct="1">
              <a:spcBef>
                <a:spcPct val="0"/>
              </a:spcBef>
            </a:pPr>
            <a:endParaRPr lang="it-IT" baseline="0" dirty="0" smtClean="0"/>
          </a:p>
          <a:p>
            <a:pPr eaLnBrk="1" hangingPunct="1">
              <a:spcBef>
                <a:spcPct val="0"/>
              </a:spcBef>
            </a:pPr>
            <a:r>
              <a:rPr lang="it-IT" baseline="0" dirty="0" smtClean="0"/>
              <a:t>L’esame radiografico può essere negativo nelle fasi precoci. Segni precoci  sono la riduzione della rima articolare e la sclerosi dell’osso </a:t>
            </a:r>
            <a:r>
              <a:rPr lang="it-IT" baseline="0" dirty="0" err="1" smtClean="0"/>
              <a:t>subcondrale</a:t>
            </a:r>
            <a:r>
              <a:rPr lang="it-IT" baseline="0" dirty="0" smtClean="0"/>
              <a:t>.</a:t>
            </a:r>
          </a:p>
          <a:p>
            <a:pPr eaLnBrk="1" hangingPunct="1">
              <a:spcBef>
                <a:spcPct val="0"/>
              </a:spcBef>
            </a:pPr>
            <a:r>
              <a:rPr lang="it-IT" baseline="0" dirty="0" smtClean="0"/>
              <a:t>La prima è segno indiretto dell’assottigliamento della cartilagine articolare : la particolarità è quella che interessa solo zone limitate, quelle di maggior carico, dando luogo al </a:t>
            </a:r>
            <a:r>
              <a:rPr lang="it-IT" baseline="0" dirty="0" err="1" smtClean="0"/>
              <a:t>pinzamento</a:t>
            </a:r>
            <a:r>
              <a:rPr lang="it-IT" baseline="0" dirty="0" smtClean="0"/>
              <a:t> articolare.</a:t>
            </a:r>
          </a:p>
          <a:p>
            <a:pPr eaLnBrk="1" hangingPunct="1">
              <a:spcBef>
                <a:spcPct val="0"/>
              </a:spcBef>
            </a:pPr>
            <a:r>
              <a:rPr lang="it-IT" baseline="0" dirty="0" smtClean="0"/>
              <a:t>La seconda si traduce </a:t>
            </a:r>
            <a:r>
              <a:rPr lang="it-IT" baseline="0" dirty="0" err="1" smtClean="0"/>
              <a:t>radiograficamente</a:t>
            </a:r>
            <a:r>
              <a:rPr lang="it-IT" baseline="0" dirty="0" smtClean="0"/>
              <a:t> con aumento della radiopacità dell’osso nelle zone di maggior carico; questo segno è tipico dell’artrosi e non è presente nell’artrite. Nelle forme </a:t>
            </a:r>
            <a:r>
              <a:rPr lang="it-IT" baseline="0" dirty="0" err="1" smtClean="0"/>
              <a:t>artrosiche</a:t>
            </a:r>
            <a:r>
              <a:rPr lang="it-IT" baseline="0" dirty="0" smtClean="0"/>
              <a:t> più avanzate sono evidenti </a:t>
            </a:r>
            <a:r>
              <a:rPr lang="it-IT" baseline="0" dirty="0" err="1" smtClean="0"/>
              <a:t>osteofitosi</a:t>
            </a:r>
            <a:r>
              <a:rPr lang="it-IT" baseline="0" dirty="0" smtClean="0"/>
              <a:t> marginali, cavità </a:t>
            </a:r>
            <a:r>
              <a:rPr lang="it-IT" baseline="0" dirty="0" err="1" smtClean="0"/>
              <a:t>geodiche</a:t>
            </a:r>
            <a:r>
              <a:rPr lang="it-IT" baseline="0" dirty="0" smtClean="0"/>
              <a:t> e deformazione dei capi articolari fino all’anchilosi. </a:t>
            </a:r>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16</a:t>
            </a:fld>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z="1200" b="0" kern="1200" dirty="0" smtClean="0">
                <a:solidFill>
                  <a:schemeClr val="tx1"/>
                </a:solidFill>
                <a:latin typeface="+mn-lt"/>
                <a:ea typeface="+mn-ea"/>
                <a:cs typeface="+mn-cs"/>
              </a:rPr>
              <a:t>Si parte dal presupposto che l’esame migliore dipende innanzitutto dall’articolazione interessata</a:t>
            </a:r>
          </a:p>
          <a:p>
            <a:pPr eaLnBrk="1" hangingPunct="1">
              <a:spcBef>
                <a:spcPct val="0"/>
              </a:spcBef>
            </a:pPr>
            <a:endParaRPr lang="it-IT" sz="1200" b="0" kern="1200" dirty="0" smtClean="0">
              <a:solidFill>
                <a:schemeClr val="tx1"/>
              </a:solidFill>
              <a:latin typeface="+mn-lt"/>
              <a:ea typeface="+mn-ea"/>
              <a:cs typeface="+mn-cs"/>
            </a:endParaRPr>
          </a:p>
          <a:p>
            <a:pPr eaLnBrk="1" hangingPunct="1">
              <a:spcBef>
                <a:spcPct val="0"/>
              </a:spcBef>
            </a:pPr>
            <a:r>
              <a:rPr lang="it-IT" sz="1200" b="1" kern="1200" dirty="0" smtClean="0">
                <a:solidFill>
                  <a:schemeClr val="tx1"/>
                </a:solidFill>
                <a:latin typeface="+mn-lt"/>
                <a:ea typeface="+mn-ea"/>
                <a:cs typeface="+mn-cs"/>
              </a:rPr>
              <a:t>L’esame ecografico nell'artrosi</a:t>
            </a:r>
            <a:r>
              <a:rPr lang="it-IT" sz="1200" kern="1200" dirty="0" smtClean="0">
                <a:solidFill>
                  <a:schemeClr val="tx1"/>
                </a:solidFill>
                <a:latin typeface="+mn-lt"/>
                <a:ea typeface="+mn-ea"/>
                <a:cs typeface="+mn-cs"/>
              </a:rPr>
              <a:t/>
            </a:r>
            <a:br>
              <a:rPr lang="it-IT" sz="1200" kern="1200" dirty="0" smtClean="0">
                <a:solidFill>
                  <a:schemeClr val="tx1"/>
                </a:solidFill>
                <a:latin typeface="+mn-lt"/>
                <a:ea typeface="+mn-ea"/>
                <a:cs typeface="+mn-cs"/>
              </a:rPr>
            </a:br>
            <a:r>
              <a:rPr lang="it-IT" sz="1200" kern="1200" dirty="0" smtClean="0">
                <a:solidFill>
                  <a:schemeClr val="tx1"/>
                </a:solidFill>
                <a:latin typeface="+mn-lt"/>
                <a:ea typeface="+mn-ea"/>
                <a:cs typeface="+mn-cs"/>
              </a:rPr>
              <a:t>L'ecografia permette di misurare lo spessore della cartilagine articolare e di valutare indirettamente alcune caratteristiche della superficie cartilaginea. La presenza di villosità, l’inspessimento capsulare (indici di infiammazione cronica) e la tumefazione delle parti molli (indice di infiammazione acuta o riacutizzata), sono ben dimostrabili all’esame ecografico</a:t>
            </a:r>
          </a:p>
          <a:p>
            <a:pPr eaLnBrk="1" hangingPunct="1">
              <a:spcBef>
                <a:spcPct val="0"/>
              </a:spcBef>
            </a:pPr>
            <a:endParaRPr lang="it-IT" sz="1200" kern="1200" dirty="0" smtClean="0">
              <a:solidFill>
                <a:schemeClr val="tx1"/>
              </a:solidFill>
              <a:latin typeface="+mn-lt"/>
              <a:ea typeface="+mn-ea"/>
              <a:cs typeface="+mn-cs"/>
            </a:endParaRPr>
          </a:p>
          <a:p>
            <a:pPr eaLnBrk="1" hangingPunct="1">
              <a:spcBef>
                <a:spcPct val="0"/>
              </a:spcBef>
            </a:pPr>
            <a:r>
              <a:rPr lang="it-IT" sz="1200" kern="1200" dirty="0" smtClean="0">
                <a:solidFill>
                  <a:schemeClr val="tx1"/>
                </a:solidFill>
                <a:latin typeface="+mn-lt"/>
                <a:ea typeface="+mn-ea"/>
                <a:cs typeface="+mn-cs"/>
              </a:rPr>
              <a:t>L’</a:t>
            </a:r>
            <a:r>
              <a:rPr lang="it-IT" sz="1200" b="1" kern="1200" dirty="0" smtClean="0">
                <a:solidFill>
                  <a:schemeClr val="tx1"/>
                </a:solidFill>
                <a:latin typeface="+mn-lt"/>
                <a:ea typeface="+mn-ea"/>
                <a:cs typeface="+mn-cs"/>
              </a:rPr>
              <a:t>artroscopia diagnostica</a:t>
            </a:r>
            <a:r>
              <a:rPr lang="it-IT" sz="1200" kern="1200" dirty="0" smtClean="0">
                <a:solidFill>
                  <a:schemeClr val="tx1"/>
                </a:solidFill>
                <a:latin typeface="+mn-lt"/>
                <a:ea typeface="+mn-ea"/>
                <a:cs typeface="+mn-cs"/>
              </a:rPr>
              <a:t> identifica molti disordini interni correlati con l’artrosi, fra cui alcuni mal accertabili con mezzi non invasivi: </a:t>
            </a:r>
            <a:r>
              <a:rPr lang="it-IT" sz="1200" kern="1200" dirty="0" err="1" smtClean="0">
                <a:solidFill>
                  <a:schemeClr val="tx1"/>
                </a:solidFill>
                <a:latin typeface="+mn-lt"/>
                <a:ea typeface="+mn-ea"/>
                <a:cs typeface="+mn-cs"/>
              </a:rPr>
              <a:t>condromatosi</a:t>
            </a:r>
            <a:r>
              <a:rPr lang="it-IT" sz="1200" kern="1200" dirty="0" smtClean="0">
                <a:solidFill>
                  <a:schemeClr val="tx1"/>
                </a:solidFill>
                <a:latin typeface="+mn-lt"/>
                <a:ea typeface="+mn-ea"/>
                <a:cs typeface="+mn-cs"/>
              </a:rPr>
              <a:t> ed altre patologie sinoviali, </a:t>
            </a:r>
            <a:r>
              <a:rPr lang="it-IT" sz="1200" kern="1200" dirty="0" err="1" smtClean="0">
                <a:solidFill>
                  <a:schemeClr val="tx1"/>
                </a:solidFill>
                <a:latin typeface="+mn-lt"/>
                <a:ea typeface="+mn-ea"/>
                <a:cs typeface="+mn-cs"/>
              </a:rPr>
              <a:t>meniscopatie</a:t>
            </a:r>
            <a:r>
              <a:rPr lang="it-IT" sz="1200" kern="1200" dirty="0" smtClean="0">
                <a:solidFill>
                  <a:schemeClr val="tx1"/>
                </a:solidFill>
                <a:latin typeface="+mn-lt"/>
                <a:ea typeface="+mn-ea"/>
                <a:cs typeface="+mn-cs"/>
              </a:rPr>
              <a:t> mediche e chirurgiche, corpi liberi e sindromi della </a:t>
            </a:r>
            <a:r>
              <a:rPr lang="it-IT" sz="1200" kern="1200" dirty="0" err="1" smtClean="0">
                <a:solidFill>
                  <a:schemeClr val="tx1"/>
                </a:solidFill>
                <a:latin typeface="+mn-lt"/>
                <a:ea typeface="+mn-ea"/>
                <a:cs typeface="+mn-cs"/>
              </a:rPr>
              <a:t>plica</a:t>
            </a:r>
            <a:r>
              <a:rPr lang="it-IT" sz="1200" kern="1200" dirty="0" smtClean="0">
                <a:solidFill>
                  <a:schemeClr val="tx1"/>
                </a:solidFill>
                <a:latin typeface="+mn-lt"/>
                <a:ea typeface="+mn-ea"/>
                <a:cs typeface="+mn-cs"/>
              </a:rPr>
              <a:t> sinoviale. La cartilagine articolare all’artroscopia può apparire integra o mostrare piccole alterazioni come malacie o incisure, ovvero erosioni estese. Va rilevato che nell'artrosi vera non sempre il giudizio </a:t>
            </a:r>
            <a:r>
              <a:rPr lang="it-IT" sz="1200" kern="1200" dirty="0" err="1" smtClean="0">
                <a:solidFill>
                  <a:schemeClr val="tx1"/>
                </a:solidFill>
                <a:latin typeface="+mn-lt"/>
                <a:ea typeface="+mn-ea"/>
                <a:cs typeface="+mn-cs"/>
              </a:rPr>
              <a:t>artroscopico</a:t>
            </a:r>
            <a:r>
              <a:rPr lang="it-IT" sz="1200" kern="1200" dirty="0" smtClean="0">
                <a:solidFill>
                  <a:schemeClr val="tx1"/>
                </a:solidFill>
                <a:latin typeface="+mn-lt"/>
                <a:ea typeface="+mn-ea"/>
                <a:cs typeface="+mn-cs"/>
              </a:rPr>
              <a:t> mostra soddisfacenti concordanze di </a:t>
            </a:r>
            <a:r>
              <a:rPr lang="it-IT" sz="1200" kern="1200" dirty="0" err="1" smtClean="0">
                <a:solidFill>
                  <a:schemeClr val="tx1"/>
                </a:solidFill>
                <a:latin typeface="+mn-lt"/>
                <a:ea typeface="+mn-ea"/>
                <a:cs typeface="+mn-cs"/>
              </a:rPr>
              <a:t>stadiazione</a:t>
            </a:r>
            <a:r>
              <a:rPr lang="it-IT" sz="1200" kern="1200" dirty="0" smtClean="0">
                <a:solidFill>
                  <a:schemeClr val="tx1"/>
                </a:solidFill>
                <a:latin typeface="+mn-lt"/>
                <a:ea typeface="+mn-ea"/>
                <a:cs typeface="+mn-cs"/>
              </a:rPr>
              <a:t> con le tecniche d'immagine più collaudate.</a:t>
            </a:r>
            <a:br>
              <a:rPr lang="it-IT" sz="1200" kern="1200" dirty="0" smtClean="0">
                <a:solidFill>
                  <a:schemeClr val="tx1"/>
                </a:solidFill>
                <a:latin typeface="+mn-lt"/>
                <a:ea typeface="+mn-ea"/>
                <a:cs typeface="+mn-cs"/>
              </a:rPr>
            </a:br>
            <a:endParaRPr lang="it-IT" sz="1200" kern="1200" dirty="0" smtClean="0">
              <a:solidFill>
                <a:schemeClr val="tx1"/>
              </a:solidFill>
              <a:latin typeface="+mn-lt"/>
              <a:ea typeface="+mn-ea"/>
              <a:cs typeface="+mn-cs"/>
            </a:endParaRPr>
          </a:p>
          <a:p>
            <a:pPr eaLnBrk="1" hangingPunct="1">
              <a:spcBef>
                <a:spcPct val="0"/>
              </a:spcBef>
            </a:pPr>
            <a:r>
              <a:rPr lang="it-IT" sz="1200" kern="1200" dirty="0" smtClean="0">
                <a:solidFill>
                  <a:schemeClr val="tx1"/>
                </a:solidFill>
                <a:latin typeface="+mn-lt"/>
                <a:ea typeface="+mn-ea"/>
                <a:cs typeface="+mn-cs"/>
              </a:rPr>
              <a:t>La </a:t>
            </a:r>
            <a:r>
              <a:rPr lang="it-IT" sz="1200" b="1" kern="1200" dirty="0" smtClean="0">
                <a:solidFill>
                  <a:schemeClr val="tx1"/>
                </a:solidFill>
                <a:latin typeface="+mn-lt"/>
                <a:ea typeface="+mn-ea"/>
                <a:cs typeface="+mn-cs"/>
              </a:rPr>
              <a:t>TAC</a:t>
            </a:r>
            <a:r>
              <a:rPr lang="it-IT" sz="1200" kern="1200" dirty="0" smtClean="0">
                <a:solidFill>
                  <a:schemeClr val="tx1"/>
                </a:solidFill>
                <a:latin typeface="+mn-lt"/>
                <a:ea typeface="+mn-ea"/>
                <a:cs typeface="+mn-cs"/>
              </a:rPr>
              <a:t> non è esame di prima istanza per l’artrosi. Quando è indicata, permette di visualizzare le strutture articolari in modo dettagliato. </a:t>
            </a:r>
          </a:p>
          <a:p>
            <a:pPr eaLnBrk="1" hangingPunct="1">
              <a:spcBef>
                <a:spcPct val="0"/>
              </a:spcBef>
            </a:pPr>
            <a:endParaRPr lang="it-IT" sz="1200" kern="1200" dirty="0" smtClean="0">
              <a:solidFill>
                <a:schemeClr val="tx1"/>
              </a:solidFill>
              <a:latin typeface="+mn-lt"/>
              <a:ea typeface="+mn-ea"/>
              <a:cs typeface="+mn-cs"/>
            </a:endParaRPr>
          </a:p>
          <a:p>
            <a:pPr eaLnBrk="1" hangingPunct="1">
              <a:spcBef>
                <a:spcPct val="0"/>
              </a:spcBef>
            </a:pPr>
            <a:r>
              <a:rPr lang="it-IT" sz="1200" kern="1200" dirty="0" smtClean="0">
                <a:solidFill>
                  <a:schemeClr val="tx1"/>
                </a:solidFill>
                <a:latin typeface="+mn-lt"/>
                <a:ea typeface="+mn-ea"/>
                <a:cs typeface="+mn-cs"/>
              </a:rPr>
              <a:t>La </a:t>
            </a:r>
            <a:r>
              <a:rPr lang="it-IT" sz="1200" b="1" kern="1200" dirty="0" smtClean="0">
                <a:solidFill>
                  <a:schemeClr val="tx1"/>
                </a:solidFill>
                <a:latin typeface="+mn-lt"/>
                <a:ea typeface="+mn-ea"/>
                <a:cs typeface="+mn-cs"/>
              </a:rPr>
              <a:t>RMN</a:t>
            </a:r>
            <a:r>
              <a:rPr lang="it-IT" sz="1200" kern="1200" dirty="0" smtClean="0">
                <a:solidFill>
                  <a:schemeClr val="tx1"/>
                </a:solidFill>
                <a:latin typeface="+mn-lt"/>
                <a:ea typeface="+mn-ea"/>
                <a:cs typeface="+mn-cs"/>
              </a:rPr>
              <a:t> è un importante metodo d’immagine per la valutazione delle patologie articolari </a:t>
            </a:r>
            <a:r>
              <a:rPr lang="it-IT" sz="1200" kern="1200" dirty="0" err="1" smtClean="0">
                <a:solidFill>
                  <a:schemeClr val="tx1"/>
                </a:solidFill>
                <a:latin typeface="+mn-lt"/>
                <a:ea typeface="+mn-ea"/>
                <a:cs typeface="+mn-cs"/>
              </a:rPr>
              <a:t>perchè</a:t>
            </a:r>
            <a:r>
              <a:rPr lang="it-IT" sz="1200" kern="1200" dirty="0" smtClean="0">
                <a:solidFill>
                  <a:schemeClr val="tx1"/>
                </a:solidFill>
                <a:latin typeface="+mn-lt"/>
                <a:ea typeface="+mn-ea"/>
                <a:cs typeface="+mn-cs"/>
              </a:rPr>
              <a:t> include la valutazione delle parti molli</a:t>
            </a:r>
          </a:p>
          <a:p>
            <a:pPr eaLnBrk="1" hangingPunct="1">
              <a:spcBef>
                <a:spcPct val="0"/>
              </a:spcBef>
            </a:pPr>
            <a:endParaRPr lang="it-IT" sz="1200" kern="1200" dirty="0" smtClean="0">
              <a:solidFill>
                <a:schemeClr val="tx1"/>
              </a:solidFill>
              <a:latin typeface="+mn-lt"/>
              <a:ea typeface="+mn-ea"/>
              <a:cs typeface="+mn-cs"/>
            </a:endParaRPr>
          </a:p>
          <a:p>
            <a:pPr eaLnBrk="1" hangingPunct="1">
              <a:spcBef>
                <a:spcPct val="0"/>
              </a:spcBef>
            </a:pPr>
            <a:r>
              <a:rPr lang="it-IT" sz="1200" kern="1200" dirty="0" smtClean="0">
                <a:solidFill>
                  <a:schemeClr val="tx1"/>
                </a:solidFill>
                <a:latin typeface="+mn-lt"/>
                <a:ea typeface="+mn-ea"/>
                <a:cs typeface="+mn-cs"/>
              </a:rPr>
              <a:t>L’</a:t>
            </a:r>
            <a:r>
              <a:rPr lang="it-IT" sz="1200" b="1" kern="1200" dirty="0" smtClean="0">
                <a:solidFill>
                  <a:schemeClr val="tx1"/>
                </a:solidFill>
                <a:latin typeface="+mn-lt"/>
                <a:ea typeface="+mn-ea"/>
                <a:cs typeface="+mn-cs"/>
              </a:rPr>
              <a:t>esame radiografico convenzionale</a:t>
            </a:r>
            <a:r>
              <a:rPr lang="it-IT" sz="1200" kern="1200" dirty="0" smtClean="0">
                <a:solidFill>
                  <a:schemeClr val="tx1"/>
                </a:solidFill>
                <a:latin typeface="+mn-lt"/>
                <a:ea typeface="+mn-ea"/>
                <a:cs typeface="+mn-cs"/>
              </a:rPr>
              <a:t> è metodica più utilizzata per la valutazione e la diagnosi differenziale delle patologie osteo-articolari. Nell’artrosi, l'esame radiografico convenzionale permette di evidenziare osteofiti, riduzione della rima articolare, erosioni, geodi, calcificazioni dei tessuti molli, presenza di corpi radio-opachi </a:t>
            </a:r>
            <a:r>
              <a:rPr lang="it-IT" sz="1200" kern="1200" dirty="0" err="1" smtClean="0">
                <a:solidFill>
                  <a:schemeClr val="tx1"/>
                </a:solidFill>
                <a:latin typeface="+mn-lt"/>
                <a:ea typeface="+mn-ea"/>
                <a:cs typeface="+mn-cs"/>
              </a:rPr>
              <a:t>intra-articolari</a:t>
            </a:r>
            <a:r>
              <a:rPr lang="it-IT" sz="1200" kern="1200" dirty="0" smtClean="0">
                <a:solidFill>
                  <a:schemeClr val="tx1"/>
                </a:solidFill>
                <a:latin typeface="+mn-lt"/>
                <a:ea typeface="+mn-ea"/>
                <a:cs typeface="+mn-cs"/>
              </a:rPr>
              <a:t>, </a:t>
            </a:r>
            <a:r>
              <a:rPr lang="it-IT" sz="1200" kern="1200" dirty="0" err="1" smtClean="0">
                <a:solidFill>
                  <a:schemeClr val="tx1"/>
                </a:solidFill>
                <a:latin typeface="+mn-lt"/>
                <a:ea typeface="+mn-ea"/>
                <a:cs typeface="+mn-cs"/>
              </a:rPr>
              <a:t>osteonecrosi</a:t>
            </a:r>
            <a:r>
              <a:rPr lang="it-IT" sz="1200" kern="1200" dirty="0" smtClean="0">
                <a:solidFill>
                  <a:schemeClr val="tx1"/>
                </a:solidFill>
                <a:latin typeface="+mn-lt"/>
                <a:ea typeface="+mn-ea"/>
                <a:cs typeface="+mn-cs"/>
              </a:rPr>
              <a:t>,</a:t>
            </a:r>
            <a:r>
              <a:rPr lang="it-IT" dirty="0" smtClean="0"/>
              <a:t> Una lesione, seppur estesa, localizzata fuori dalla regione di carico articolare, può essere asintomatica, contrariamente a quanto succede in presenza di una lesione di estensione minore ma individuata nella regione sottoposta a carico articolare</a:t>
            </a: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17</a:t>
            </a:fld>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z="1200" kern="1200" baseline="0" dirty="0" smtClean="0">
                <a:solidFill>
                  <a:schemeClr val="tx1"/>
                </a:solidFill>
                <a:latin typeface="+mn-lt"/>
                <a:ea typeface="+mn-ea"/>
                <a:cs typeface="+mn-cs"/>
              </a:rPr>
              <a:t>Antidolorifici:Primo aspetto è la somministrazione dei comuni antidolorifici. Ottimi risultati hanno dato negli ultimi anni i </a:t>
            </a:r>
            <a:r>
              <a:rPr lang="it-IT" sz="1200" kern="1200" baseline="0" dirty="0" err="1" smtClean="0">
                <a:solidFill>
                  <a:schemeClr val="tx1"/>
                </a:solidFill>
                <a:latin typeface="+mn-lt"/>
                <a:ea typeface="+mn-ea"/>
                <a:cs typeface="+mn-cs"/>
              </a:rPr>
              <a:t>coxib</a:t>
            </a:r>
            <a:r>
              <a:rPr lang="it-IT" sz="1200" kern="1200" baseline="0" dirty="0" smtClean="0">
                <a:solidFill>
                  <a:schemeClr val="tx1"/>
                </a:solidFill>
                <a:latin typeface="+mn-lt"/>
                <a:ea typeface="+mn-ea"/>
                <a:cs typeface="+mn-cs"/>
              </a:rPr>
              <a:t> .Come accennato in precedenza bisogna conoscere le caratteristiche del dolore. Se molto spesso i </a:t>
            </a:r>
            <a:r>
              <a:rPr lang="it-IT" sz="1200" kern="1200" baseline="0" dirty="0" err="1" smtClean="0">
                <a:solidFill>
                  <a:schemeClr val="tx1"/>
                </a:solidFill>
                <a:latin typeface="+mn-lt"/>
                <a:ea typeface="+mn-ea"/>
                <a:cs typeface="+mn-cs"/>
              </a:rPr>
              <a:t>fans</a:t>
            </a:r>
            <a:r>
              <a:rPr lang="it-IT" sz="1200" kern="1200" baseline="0" dirty="0" smtClean="0">
                <a:solidFill>
                  <a:schemeClr val="tx1"/>
                </a:solidFill>
                <a:latin typeface="+mn-lt"/>
                <a:ea typeface="+mn-ea"/>
                <a:cs typeface="+mn-cs"/>
              </a:rPr>
              <a:t> possono dare una buona risposta(fase di </a:t>
            </a:r>
            <a:r>
              <a:rPr lang="it-IT" sz="1200" kern="1200" baseline="0" dirty="0" err="1" smtClean="0">
                <a:solidFill>
                  <a:schemeClr val="tx1"/>
                </a:solidFill>
                <a:latin typeface="+mn-lt"/>
                <a:ea typeface="+mn-ea"/>
                <a:cs typeface="+mn-cs"/>
              </a:rPr>
              <a:t>acuzia</a:t>
            </a:r>
            <a:r>
              <a:rPr lang="it-IT" sz="1200" kern="1200" baseline="0" dirty="0" smtClean="0">
                <a:solidFill>
                  <a:schemeClr val="tx1"/>
                </a:solidFill>
                <a:latin typeface="+mn-lt"/>
                <a:ea typeface="+mn-ea"/>
                <a:cs typeface="+mn-cs"/>
              </a:rPr>
              <a:t> con coinvolgimento </a:t>
            </a:r>
            <a:r>
              <a:rPr lang="it-IT" sz="1200" kern="1200" baseline="0" dirty="0" err="1" smtClean="0">
                <a:solidFill>
                  <a:schemeClr val="tx1"/>
                </a:solidFill>
                <a:latin typeface="+mn-lt"/>
                <a:ea typeface="+mn-ea"/>
                <a:cs typeface="+mn-cs"/>
              </a:rPr>
              <a:t>prostaglandinico</a:t>
            </a:r>
            <a:r>
              <a:rPr lang="it-IT" sz="1200" kern="1200" baseline="0" dirty="0" smtClean="0">
                <a:solidFill>
                  <a:schemeClr val="tx1"/>
                </a:solidFill>
                <a:latin typeface="+mn-lt"/>
                <a:ea typeface="+mn-ea"/>
                <a:cs typeface="+mn-cs"/>
              </a:rPr>
              <a:t>) in alcune fasi, una sorta di cronicizzazione del dolore, con possibile coinvolgimento delle vie nervose può testimoniare l’attivazione della cascata </a:t>
            </a:r>
            <a:r>
              <a:rPr lang="it-IT" sz="1200" kern="1200" baseline="0" dirty="0" err="1" smtClean="0">
                <a:solidFill>
                  <a:schemeClr val="tx1"/>
                </a:solidFill>
                <a:latin typeface="+mn-lt"/>
                <a:ea typeface="+mn-ea"/>
                <a:cs typeface="+mn-cs"/>
              </a:rPr>
              <a:t>leucotrienica</a:t>
            </a:r>
            <a:r>
              <a:rPr lang="it-IT" sz="1200" kern="1200" baseline="0" dirty="0" smtClean="0">
                <a:solidFill>
                  <a:schemeClr val="tx1"/>
                </a:solidFill>
                <a:latin typeface="+mn-lt"/>
                <a:ea typeface="+mn-ea"/>
                <a:cs typeface="+mn-cs"/>
              </a:rPr>
              <a:t>, motivo per cui i comuni </a:t>
            </a:r>
            <a:r>
              <a:rPr lang="it-IT" sz="1200" kern="1200" baseline="0" dirty="0" err="1" smtClean="0">
                <a:solidFill>
                  <a:schemeClr val="tx1"/>
                </a:solidFill>
                <a:latin typeface="+mn-lt"/>
                <a:ea typeface="+mn-ea"/>
                <a:cs typeface="+mn-cs"/>
              </a:rPr>
              <a:t>fans</a:t>
            </a:r>
            <a:r>
              <a:rPr lang="it-IT" sz="1200" kern="1200" baseline="0" dirty="0" smtClean="0">
                <a:solidFill>
                  <a:schemeClr val="tx1"/>
                </a:solidFill>
                <a:latin typeface="+mn-lt"/>
                <a:ea typeface="+mn-ea"/>
                <a:cs typeface="+mn-cs"/>
              </a:rPr>
              <a:t> possono non essere sufficienti. In questi casi consigliabile il </a:t>
            </a:r>
            <a:r>
              <a:rPr lang="it-IT" sz="1200" kern="1200" baseline="0" dirty="0" err="1" smtClean="0">
                <a:solidFill>
                  <a:schemeClr val="tx1"/>
                </a:solidFill>
                <a:latin typeface="+mn-lt"/>
                <a:ea typeface="+mn-ea"/>
                <a:cs typeface="+mn-cs"/>
              </a:rPr>
              <a:t>tramadolo</a:t>
            </a:r>
            <a:r>
              <a:rPr lang="it-IT" sz="1200" kern="1200" baseline="0" dirty="0" smtClean="0">
                <a:solidFill>
                  <a:schemeClr val="tx1"/>
                </a:solidFill>
                <a:latin typeface="+mn-lt"/>
                <a:ea typeface="+mn-ea"/>
                <a:cs typeface="+mn-cs"/>
              </a:rPr>
              <a:t>.</a:t>
            </a:r>
          </a:p>
          <a:p>
            <a:pPr eaLnBrk="1" hangingPunct="1">
              <a:spcBef>
                <a:spcPct val="0"/>
              </a:spcBef>
            </a:pPr>
            <a:endParaRPr lang="it-IT" sz="1200" kern="1200" baseline="0" dirty="0" smtClean="0">
              <a:solidFill>
                <a:schemeClr val="tx1"/>
              </a:solidFill>
              <a:latin typeface="+mn-lt"/>
              <a:ea typeface="+mn-ea"/>
              <a:cs typeface="+mn-cs"/>
            </a:endParaRPr>
          </a:p>
          <a:p>
            <a:pPr eaLnBrk="1" hangingPunct="1">
              <a:spcBef>
                <a:spcPct val="0"/>
              </a:spcBef>
            </a:pPr>
            <a:r>
              <a:rPr lang="it-IT" sz="1200" kern="1200" baseline="0" dirty="0" smtClean="0">
                <a:solidFill>
                  <a:schemeClr val="tx1"/>
                </a:solidFill>
                <a:latin typeface="+mn-lt"/>
                <a:ea typeface="+mn-ea"/>
                <a:cs typeface="+mn-cs"/>
              </a:rPr>
              <a:t> </a:t>
            </a:r>
            <a:r>
              <a:rPr lang="it-IT" sz="1200" kern="1200" dirty="0" smtClean="0">
                <a:solidFill>
                  <a:schemeClr val="tx1"/>
                </a:solidFill>
                <a:latin typeface="+mn-lt"/>
                <a:ea typeface="+mn-ea"/>
                <a:cs typeface="+mn-cs"/>
              </a:rPr>
              <a:t>La somministrazione protratta di </a:t>
            </a:r>
            <a:r>
              <a:rPr lang="it-IT" sz="1200" b="1" kern="1200" dirty="0" err="1" smtClean="0">
                <a:solidFill>
                  <a:schemeClr val="tx1"/>
                </a:solidFill>
                <a:latin typeface="+mn-lt"/>
                <a:ea typeface="+mn-ea"/>
                <a:cs typeface="+mn-cs"/>
              </a:rPr>
              <a:t>glucosamina</a:t>
            </a:r>
            <a:r>
              <a:rPr lang="it-IT" sz="1200" kern="1200" dirty="0" smtClean="0">
                <a:solidFill>
                  <a:schemeClr val="tx1"/>
                </a:solidFill>
                <a:latin typeface="+mn-lt"/>
                <a:ea typeface="+mn-ea"/>
                <a:cs typeface="+mn-cs"/>
              </a:rPr>
              <a:t> e </a:t>
            </a:r>
            <a:r>
              <a:rPr lang="it-IT" sz="1200" b="1" kern="1200" dirty="0" err="1" smtClean="0">
                <a:solidFill>
                  <a:schemeClr val="tx1"/>
                </a:solidFill>
                <a:latin typeface="+mn-lt"/>
                <a:ea typeface="+mn-ea"/>
                <a:cs typeface="+mn-cs"/>
              </a:rPr>
              <a:t>condroitinsolfato</a:t>
            </a:r>
            <a:r>
              <a:rPr lang="it-IT" sz="1200" kern="1200" dirty="0" smtClean="0">
                <a:solidFill>
                  <a:schemeClr val="tx1"/>
                </a:solidFill>
                <a:latin typeface="+mn-lt"/>
                <a:ea typeface="+mn-ea"/>
                <a:cs typeface="+mn-cs"/>
              </a:rPr>
              <a:t> si è dimostrata in grado di </a:t>
            </a:r>
            <a:r>
              <a:rPr lang="it-IT" sz="1200" b="1" kern="1200" dirty="0" smtClean="0">
                <a:solidFill>
                  <a:schemeClr val="tx1"/>
                </a:solidFill>
                <a:latin typeface="+mn-lt"/>
                <a:ea typeface="+mn-ea"/>
                <a:cs typeface="+mn-cs"/>
              </a:rPr>
              <a:t>ostacolare la degenerazione</a:t>
            </a:r>
            <a:r>
              <a:rPr lang="it-IT" sz="1200" kern="1200" dirty="0" smtClean="0">
                <a:solidFill>
                  <a:schemeClr val="tx1"/>
                </a:solidFill>
                <a:latin typeface="+mn-lt"/>
                <a:ea typeface="+mn-ea"/>
                <a:cs typeface="+mn-cs"/>
              </a:rPr>
              <a:t> .</a:t>
            </a:r>
          </a:p>
          <a:p>
            <a:pPr eaLnBrk="1" hangingPunct="1">
              <a:spcBef>
                <a:spcPct val="0"/>
              </a:spcBef>
            </a:pPr>
            <a:r>
              <a:rPr lang="it-IT" sz="1200" b="1" kern="1200" dirty="0" smtClean="0">
                <a:solidFill>
                  <a:schemeClr val="tx1"/>
                </a:solidFill>
                <a:latin typeface="+mn-lt"/>
                <a:ea typeface="+mn-ea"/>
                <a:cs typeface="+mn-cs"/>
              </a:rPr>
              <a:t> </a:t>
            </a:r>
            <a:endParaRPr lang="it-IT" sz="1200" kern="1200" dirty="0" smtClean="0">
              <a:solidFill>
                <a:schemeClr val="tx1"/>
              </a:solidFill>
              <a:latin typeface="+mn-lt"/>
              <a:ea typeface="+mn-ea"/>
              <a:cs typeface="+mn-cs"/>
            </a:endParaRPr>
          </a:p>
          <a:p>
            <a:pPr eaLnBrk="1" hangingPunct="1">
              <a:spcBef>
                <a:spcPct val="0"/>
              </a:spcBef>
            </a:pPr>
            <a:r>
              <a:rPr lang="it-IT" sz="1200" kern="1200" dirty="0" err="1" smtClean="0">
                <a:solidFill>
                  <a:schemeClr val="tx1"/>
                </a:solidFill>
                <a:latin typeface="+mn-lt"/>
                <a:ea typeface="+mn-ea"/>
                <a:cs typeface="+mn-cs"/>
              </a:rPr>
              <a:t>Fkt</a:t>
            </a:r>
            <a:r>
              <a:rPr lang="it-IT" sz="1200" kern="1200" dirty="0" smtClean="0">
                <a:solidFill>
                  <a:schemeClr val="tx1"/>
                </a:solidFill>
                <a:latin typeface="+mn-lt"/>
                <a:ea typeface="+mn-ea"/>
                <a:cs typeface="+mn-cs"/>
              </a:rPr>
              <a:t>:terapie fisiche e riabilitative magari effettuate in ambiente termale, Molti soggetti </a:t>
            </a:r>
            <a:r>
              <a:rPr lang="it-IT" sz="1200" kern="1200" dirty="0" err="1" smtClean="0">
                <a:solidFill>
                  <a:schemeClr val="tx1"/>
                </a:solidFill>
                <a:latin typeface="+mn-lt"/>
                <a:ea typeface="+mn-ea"/>
                <a:cs typeface="+mn-cs"/>
              </a:rPr>
              <a:t>artrosici</a:t>
            </a:r>
            <a:r>
              <a:rPr lang="it-IT" sz="1200" kern="1200" dirty="0" smtClean="0">
                <a:solidFill>
                  <a:schemeClr val="tx1"/>
                </a:solidFill>
                <a:latin typeface="+mn-lt"/>
                <a:ea typeface="+mn-ea"/>
                <a:cs typeface="+mn-cs"/>
              </a:rPr>
              <a:t> trovano infatti sollievo in ambiente caldo, secco e nell’esposizione al sole. Ciò mima, in modo naturale, la condizione che può essere artificialmente creata mediante le strumentazioni fisiatriche.  Per prevenire le possibili lesioni da sole, devono essere scelte le ore e la durata opportuna di esposizione e devono essere eventualmente impiegate creme protettive adeguate. Quando un paziente </a:t>
            </a:r>
            <a:r>
              <a:rPr lang="it-IT" sz="1200" kern="1200" dirty="0" err="1" smtClean="0">
                <a:solidFill>
                  <a:schemeClr val="tx1"/>
                </a:solidFill>
                <a:latin typeface="+mn-lt"/>
                <a:ea typeface="+mn-ea"/>
                <a:cs typeface="+mn-cs"/>
              </a:rPr>
              <a:t>artrosico</a:t>
            </a:r>
            <a:r>
              <a:rPr lang="it-IT" sz="1200" kern="1200" dirty="0" smtClean="0">
                <a:solidFill>
                  <a:schemeClr val="tx1"/>
                </a:solidFill>
                <a:latin typeface="+mn-lt"/>
                <a:ea typeface="+mn-ea"/>
                <a:cs typeface="+mn-cs"/>
              </a:rPr>
              <a:t> presenta un versamento articolare (ossia la formazione di liquido nella cavità articolare) l’esposizione al sole può peggiorare i suoi sintomi e vi sono poi una serie di controindicazioni dipendenti da cause diverse (ipertensione, foto-sensibilità, flebiti e altro). </a:t>
            </a:r>
          </a:p>
          <a:p>
            <a:pPr eaLnBrk="1" hangingPunct="1">
              <a:spcBef>
                <a:spcPct val="0"/>
              </a:spcBef>
            </a:pPr>
            <a:r>
              <a:rPr lang="it-IT" sz="1200" kern="1200" dirty="0" smtClean="0">
                <a:solidFill>
                  <a:schemeClr val="tx1"/>
                </a:solidFill>
                <a:latin typeface="+mn-lt"/>
                <a:ea typeface="+mn-ea"/>
                <a:cs typeface="+mn-cs"/>
              </a:rPr>
              <a:t>Il mare inoltre può essere molto utile al paziente </a:t>
            </a:r>
            <a:r>
              <a:rPr lang="it-IT" sz="1200" kern="1200" dirty="0" err="1" smtClean="0">
                <a:solidFill>
                  <a:schemeClr val="tx1"/>
                </a:solidFill>
                <a:latin typeface="+mn-lt"/>
                <a:ea typeface="+mn-ea"/>
                <a:cs typeface="+mn-cs"/>
              </a:rPr>
              <a:t>artrosico</a:t>
            </a:r>
            <a:r>
              <a:rPr lang="it-IT" sz="1200" kern="1200" dirty="0" smtClean="0">
                <a:solidFill>
                  <a:schemeClr val="tx1"/>
                </a:solidFill>
                <a:latin typeface="+mn-lt"/>
                <a:ea typeface="+mn-ea"/>
                <a:cs typeface="+mn-cs"/>
              </a:rPr>
              <a:t>. Il semplice galleggiamento permette movimenti che sono preclusi all’asciutto e favorisce quindi la </a:t>
            </a:r>
            <a:r>
              <a:rPr lang="it-IT" sz="1200" kern="1200" dirty="0" err="1" smtClean="0">
                <a:solidFill>
                  <a:schemeClr val="tx1"/>
                </a:solidFill>
                <a:latin typeface="+mn-lt"/>
                <a:ea typeface="+mn-ea"/>
                <a:cs typeface="+mn-cs"/>
              </a:rPr>
              <a:t>tonificazione</a:t>
            </a:r>
            <a:r>
              <a:rPr lang="it-IT" sz="1200" kern="1200" dirty="0" smtClean="0">
                <a:solidFill>
                  <a:schemeClr val="tx1"/>
                </a:solidFill>
                <a:latin typeface="+mn-lt"/>
                <a:ea typeface="+mn-ea"/>
                <a:cs typeface="+mn-cs"/>
              </a:rPr>
              <a:t> muscolare. Il nuoto e altri gesti specifici aiutano i movimenti senza eccessive sollecitazioni articolari. </a:t>
            </a:r>
          </a:p>
          <a:p>
            <a:pPr eaLnBrk="1" hangingPunct="1">
              <a:spcBef>
                <a:spcPct val="0"/>
              </a:spcBef>
            </a:pPr>
            <a:r>
              <a:rPr lang="it-IT" sz="1200" kern="1200" dirty="0" smtClean="0">
                <a:solidFill>
                  <a:schemeClr val="tx1"/>
                </a:solidFill>
                <a:latin typeface="+mn-lt"/>
                <a:ea typeface="+mn-ea"/>
                <a:cs typeface="+mn-cs"/>
              </a:rPr>
              <a:t>Un aspetto fondamentale della terapia dell’artrosi è costituito dall’apprendimento, da parte del malato, di gestualità in grado di proteggere le articolazioni da movimenti potenzialmente lesivi (economia articolare). Si rende necessario studiare, mediante osservazione, il movimento articolare scorretto abituale, per giungere al suggerimento di gesti correttivi, talvolta mediante l’impiego di ausili strumentali. </a:t>
            </a:r>
          </a:p>
          <a:p>
            <a:pPr eaLnBrk="1" hangingPunct="1">
              <a:spcBef>
                <a:spcPct val="0"/>
              </a:spcBef>
            </a:pPr>
            <a:endParaRPr lang="it-IT" sz="1200" b="1" kern="1200" dirty="0" smtClean="0">
              <a:solidFill>
                <a:schemeClr val="tx1"/>
              </a:solidFill>
              <a:latin typeface="+mn-lt"/>
              <a:ea typeface="+mn-ea"/>
              <a:cs typeface="+mn-cs"/>
            </a:endParaRPr>
          </a:p>
          <a:p>
            <a:pPr eaLnBrk="1" hangingPunct="1">
              <a:spcBef>
                <a:spcPct val="0"/>
              </a:spcBef>
            </a:pPr>
            <a:r>
              <a:rPr lang="it-IT" sz="1200" b="1" kern="1200" dirty="0" smtClean="0">
                <a:solidFill>
                  <a:schemeClr val="tx1"/>
                </a:solidFill>
                <a:latin typeface="+mn-lt"/>
                <a:ea typeface="+mn-ea"/>
                <a:cs typeface="+mn-cs"/>
              </a:rPr>
              <a:t>Un altro esempio di efficacia terapeutica di questo tipo è la ricomparsa dello spazio articolare che era scomparso precedentemente segnalata nelle articolazioni periferiche in pazienti con </a:t>
            </a:r>
            <a:r>
              <a:rPr lang="it-IT" sz="1200" b="1" kern="1200" dirty="0" err="1" smtClean="0">
                <a:solidFill>
                  <a:schemeClr val="tx1"/>
                </a:solidFill>
                <a:latin typeface="+mn-lt"/>
                <a:ea typeface="+mn-ea"/>
                <a:cs typeface="+mn-cs"/>
              </a:rPr>
              <a:t>spondilartrite</a:t>
            </a:r>
            <a:r>
              <a:rPr lang="it-IT" sz="1200" b="1" kern="1200" dirty="0" smtClean="0">
                <a:solidFill>
                  <a:schemeClr val="tx1"/>
                </a:solidFill>
                <a:latin typeface="+mn-lt"/>
                <a:ea typeface="+mn-ea"/>
                <a:cs typeface="+mn-cs"/>
              </a:rPr>
              <a:t> trattati con </a:t>
            </a:r>
            <a:r>
              <a:rPr lang="it-IT" sz="1200" b="1" kern="1200" dirty="0" err="1" smtClean="0">
                <a:solidFill>
                  <a:schemeClr val="tx1"/>
                </a:solidFill>
                <a:latin typeface="+mn-lt"/>
                <a:ea typeface="+mn-ea"/>
                <a:cs typeface="+mn-cs"/>
              </a:rPr>
              <a:t>anti-TFN</a:t>
            </a:r>
            <a:r>
              <a:rPr lang="it-IT" sz="1200" b="1" kern="1200" dirty="0" smtClean="0">
                <a:solidFill>
                  <a:schemeClr val="tx1"/>
                </a:solidFill>
                <a:latin typeface="+mn-lt"/>
                <a:ea typeface="+mn-ea"/>
                <a:cs typeface="+mn-cs"/>
              </a:rPr>
              <a:t> alfa (XI) tanto che è stato proposto nell'artrosi l'uso di farmaci </a:t>
            </a:r>
            <a:r>
              <a:rPr lang="it-IT" sz="1200" b="1" kern="1200" dirty="0" err="1" smtClean="0">
                <a:solidFill>
                  <a:schemeClr val="tx1"/>
                </a:solidFill>
                <a:latin typeface="+mn-lt"/>
                <a:ea typeface="+mn-ea"/>
                <a:cs typeface="+mn-cs"/>
              </a:rPr>
              <a:t>anticitochine</a:t>
            </a:r>
            <a:r>
              <a:rPr lang="it-IT" sz="1200" kern="1200" dirty="0" smtClean="0">
                <a:solidFill>
                  <a:schemeClr val="tx1"/>
                </a:solidFill>
                <a:latin typeface="+mn-lt"/>
                <a:ea typeface="+mn-ea"/>
                <a:cs typeface="+mn-cs"/>
              </a:rPr>
              <a:t>. </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18</a:t>
            </a:fld>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3251" name="Segnaposto note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Semplicemente</a:t>
            </a:r>
            <a:r>
              <a:rPr lang="it-IT" baseline="0" dirty="0" smtClean="0"/>
              <a:t> una manifestazione </a:t>
            </a:r>
            <a:r>
              <a:rPr lang="it-IT" baseline="0" dirty="0" err="1" smtClean="0"/>
              <a:t>artrosica</a:t>
            </a:r>
            <a:r>
              <a:rPr lang="it-IT" baseline="0" dirty="0" smtClean="0"/>
              <a:t> della coxofemorale</a:t>
            </a:r>
            <a:endParaRPr lang="it-IT" dirty="0" smtClean="0"/>
          </a:p>
          <a:p>
            <a:pPr eaLnBrk="1" hangingPunct="1">
              <a:spcBef>
                <a:spcPct val="0"/>
              </a:spcBef>
            </a:pPr>
            <a:endParaRPr lang="it-IT" dirty="0" smtClean="0"/>
          </a:p>
        </p:txBody>
      </p:sp>
      <p:sp>
        <p:nvSpPr>
          <p:cNvPr id="522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E22804-399B-40BC-A91A-11AEA452959E}" type="slidenum">
              <a:rPr lang="it-IT" smtClean="0"/>
              <a:pPr fontAlgn="base">
                <a:spcBef>
                  <a:spcPct val="0"/>
                </a:spcBef>
                <a:spcAft>
                  <a:spcPct val="0"/>
                </a:spcAft>
                <a:defRPr/>
              </a:pPr>
              <a:t>19</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837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Si tende schematicamente a distinguere artriti ed artrosi, nelle prime predominano fenomeni di natura infiammatoria, soprattutto a carico</a:t>
            </a:r>
            <a:r>
              <a:rPr lang="it-IT" baseline="0" dirty="0" smtClean="0"/>
              <a:t> della membrana sinoviale a causa della sua ricca vascolarizzazione . Nella seconda invece predominano fenomeni di natura degenerativa a carico soprattutto della cartilagine articolare, la struttura più direttamente esposta all’usura in rapporto alle sollecitazioni meccaniche. Quindi la prima è caratterizzata da dolore infiammatorio, la seconda da dolore meccanico</a:t>
            </a:r>
            <a:endParaRPr lang="it-IT" dirty="0" smtClean="0"/>
          </a:p>
        </p:txBody>
      </p:sp>
      <p:sp>
        <p:nvSpPr>
          <p:cNvPr id="5632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637D61-5012-4EF2-86C3-635FCA8A7832}" type="slidenum">
              <a:rPr lang="it-IT" smtClean="0"/>
              <a:pPr fontAlgn="base">
                <a:spcBef>
                  <a:spcPct val="0"/>
                </a:spcBef>
                <a:spcAft>
                  <a:spcPct val="0"/>
                </a:spcAft>
                <a:defRPr/>
              </a:pPr>
              <a:t>2</a:t>
            </a:fld>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Rappresenta circa il 90% di tutte le </a:t>
            </a:r>
            <a:r>
              <a:rPr lang="it-IT" dirty="0" err="1" smtClean="0"/>
              <a:t>coxopatie</a:t>
            </a:r>
            <a:r>
              <a:rPr lang="it-IT" dirty="0" smtClean="0"/>
              <a:t>, e colpisce </a:t>
            </a:r>
            <a:r>
              <a:rPr lang="it-IT" dirty="0" err="1" smtClean="0"/>
              <a:t>piu’</a:t>
            </a:r>
            <a:r>
              <a:rPr lang="it-IT" dirty="0" smtClean="0"/>
              <a:t> frequentemente il sesso femminile. L’anca</a:t>
            </a:r>
            <a:r>
              <a:rPr lang="it-IT" baseline="0" dirty="0" smtClean="0"/>
              <a:t> è una delle localizzazioni più tipiche della malattia </a:t>
            </a:r>
            <a:r>
              <a:rPr lang="it-IT" baseline="0" dirty="0" err="1" smtClean="0"/>
              <a:t>artrosica</a:t>
            </a:r>
            <a:r>
              <a:rPr lang="it-IT" baseline="0" dirty="0" smtClean="0"/>
              <a:t>. Può riscontrarsi in forma isolata o rientrare nel quadro più ampio di un’artrosi </a:t>
            </a:r>
            <a:r>
              <a:rPr lang="it-IT" baseline="0" dirty="0" err="1" smtClean="0"/>
              <a:t>poliarticolare</a:t>
            </a:r>
            <a:r>
              <a:rPr lang="it-IT" baseline="0" dirty="0" smtClean="0"/>
              <a:t>.</a:t>
            </a:r>
            <a:endParaRPr lang="it-IT"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Invero, alla luce dei dati forniti dall’ISTAT (2003), questa è la condizione cronica più comune in Italia, colpendo complessivamente il 18,4% della popolazione.</a:t>
            </a:r>
          </a:p>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Un’indagine del 1999, infatti, indica l’artrosi come la quinta malattia per prevalenza in Italia, preceduta soltanto dall’ipertensione essenziale, il diabete mellito, l’ischemia cardiaca cronica e la bronchite. La localizzazione coxo-femorale è la più frequente. </a:t>
            </a:r>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20</a:t>
            </a:fld>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Se la classificazione eziologia in idiopatiche e secondarie appare adeguata da un punto di vista didattico sulle artrosi in generale, appare inadeguata per la </a:t>
            </a:r>
            <a:r>
              <a:rPr lang="it-IT" dirty="0" err="1" smtClean="0"/>
              <a:t>coxartrosi</a:t>
            </a:r>
            <a:r>
              <a:rPr lang="it-IT" dirty="0" smtClean="0"/>
              <a:t>, per cui si preferisce altro.</a:t>
            </a:r>
          </a:p>
          <a:p>
            <a:pPr eaLnBrk="1" hangingPunct="1">
              <a:spcBef>
                <a:spcPct val="0"/>
              </a:spcBef>
            </a:pPr>
            <a:r>
              <a:rPr lang="it-IT" dirty="0" smtClean="0"/>
              <a:t>Eziologia:si distinguono in meccanica, metabolica e mista.</a:t>
            </a:r>
          </a:p>
          <a:p>
            <a:pPr eaLnBrk="1" hangingPunct="1">
              <a:spcBef>
                <a:spcPct val="0"/>
              </a:spcBef>
            </a:pPr>
            <a:r>
              <a:rPr lang="it-IT" dirty="0" smtClean="0"/>
              <a:t>La </a:t>
            </a:r>
            <a:r>
              <a:rPr lang="it-IT" b="1" dirty="0" err="1" smtClean="0"/>
              <a:t>coxartrosi</a:t>
            </a:r>
            <a:r>
              <a:rPr lang="it-IT" b="1" dirty="0" smtClean="0"/>
              <a:t> meccanica </a:t>
            </a:r>
            <a:r>
              <a:rPr lang="it-IT" dirty="0" smtClean="0"/>
              <a:t>è il risultato più che altro di una deformazione strutturale dell’anca. Il difetto può essere dovuto a cause congenite o acquisite delle quali si è detto in precedenza. In definitiva si </a:t>
            </a:r>
            <a:r>
              <a:rPr lang="it-IT" dirty="0" smtClean="0"/>
              <a:t>determina </a:t>
            </a:r>
            <a:r>
              <a:rPr lang="it-IT" dirty="0" smtClean="0"/>
              <a:t>uno squilibrio delle forze agenti sull’anca, per cui si avrà una profonda modificazione</a:t>
            </a:r>
            <a:r>
              <a:rPr lang="it-IT" baseline="0" dirty="0" smtClean="0"/>
              <a:t> della struttura interna dell’osso e della cartilagine e quindi cedimento.</a:t>
            </a:r>
          </a:p>
          <a:p>
            <a:pPr eaLnBrk="1" hangingPunct="1">
              <a:spcBef>
                <a:spcPct val="0"/>
              </a:spcBef>
            </a:pPr>
            <a:r>
              <a:rPr lang="it-IT" baseline="0" dirty="0" smtClean="0"/>
              <a:t>La </a:t>
            </a:r>
            <a:r>
              <a:rPr lang="it-IT" b="1" baseline="0" dirty="0" err="1" smtClean="0"/>
              <a:t>coxartrosi</a:t>
            </a:r>
            <a:r>
              <a:rPr lang="it-IT" b="1" baseline="0" dirty="0" smtClean="0"/>
              <a:t> metabolica </a:t>
            </a:r>
            <a:r>
              <a:rPr lang="it-IT" baseline="0" dirty="0" smtClean="0"/>
              <a:t>è caratterizzata da un alterato metabolismo della cartilagine e dell’osso e si avrà un’alterazione della struttura che non sarà in grado di sostenere le normali sollecitazioni del carico.</a:t>
            </a:r>
          </a:p>
          <a:p>
            <a:pPr eaLnBrk="1" hangingPunct="1">
              <a:spcBef>
                <a:spcPct val="0"/>
              </a:spcBef>
            </a:pPr>
            <a:r>
              <a:rPr lang="it-IT" baseline="0" dirty="0" smtClean="0"/>
              <a:t>La </a:t>
            </a:r>
            <a:r>
              <a:rPr lang="it-IT" b="1" baseline="0" dirty="0" err="1" smtClean="0"/>
              <a:t>coxartrosi</a:t>
            </a:r>
            <a:r>
              <a:rPr lang="it-IT" b="1" baseline="0" dirty="0" smtClean="0"/>
              <a:t> mista </a:t>
            </a:r>
            <a:r>
              <a:rPr lang="it-IT" baseline="0" dirty="0" smtClean="0"/>
              <a:t>avrà </a:t>
            </a:r>
            <a:r>
              <a:rPr lang="it-IT" baseline="0" dirty="0" smtClean="0"/>
              <a:t>contemporaneamente </a:t>
            </a:r>
            <a:r>
              <a:rPr lang="it-IT" baseline="0" dirty="0" smtClean="0"/>
              <a:t>le caratteristiche dell’una e dell’altra</a:t>
            </a:r>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21</a:t>
            </a:fld>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Per quanto riguarda l’eziopatogenesi vale il discorso fatto per l’artrosi in generale, così si riconosce un’artrosi primaria o</a:t>
            </a:r>
            <a:r>
              <a:rPr lang="it-IT" baseline="0" dirty="0" smtClean="0"/>
              <a:t> idiopatica e un’artrosi secondaria. Oltre ai comuni fattori generali(obesità, dismetabolismi, </a:t>
            </a:r>
            <a:r>
              <a:rPr lang="it-IT" baseline="0" dirty="0" err="1" smtClean="0"/>
              <a:t>cortisonoci</a:t>
            </a:r>
            <a:r>
              <a:rPr lang="it-IT" baseline="0" dirty="0" smtClean="0"/>
              <a:t>) assumono nella </a:t>
            </a:r>
            <a:r>
              <a:rPr lang="it-IT" baseline="0" dirty="0" err="1" smtClean="0"/>
              <a:t>coxartrosi</a:t>
            </a:r>
            <a:r>
              <a:rPr lang="it-IT" baseline="0" dirty="0" smtClean="0"/>
              <a:t> una notevole importanza i fattori locali, che vengono considerati come veri e propri stati </a:t>
            </a:r>
            <a:r>
              <a:rPr lang="it-IT" baseline="0" dirty="0" err="1" smtClean="0"/>
              <a:t>preartrosici</a:t>
            </a:r>
            <a:r>
              <a:rPr lang="it-IT" baseline="0" dirty="0" smtClean="0"/>
              <a:t>(condizioni associati ad un’elevata probabilità di sviluppare una </a:t>
            </a:r>
            <a:r>
              <a:rPr lang="it-IT" baseline="0" dirty="0" err="1" smtClean="0"/>
              <a:t>coxartrosi</a:t>
            </a:r>
            <a:r>
              <a:rPr lang="it-IT" baseline="0" dirty="0" smtClean="0"/>
              <a:t>)</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22</a:t>
            </a:fld>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Classificazione </a:t>
            </a:r>
            <a:r>
              <a:rPr lang="it-IT" dirty="0" err="1" smtClean="0"/>
              <a:t>anatomo</a:t>
            </a:r>
            <a:r>
              <a:rPr lang="it-IT" dirty="0" smtClean="0"/>
              <a:t> patologica,</a:t>
            </a:r>
            <a:r>
              <a:rPr lang="it-IT" baseline="0" dirty="0" smtClean="0"/>
              <a:t> dipendente delle alterazioni e reazioni vascolari e capsulari:</a:t>
            </a:r>
          </a:p>
          <a:p>
            <a:pPr eaLnBrk="1" hangingPunct="1">
              <a:spcBef>
                <a:spcPct val="0"/>
              </a:spcBef>
            </a:pPr>
            <a:r>
              <a:rPr lang="it-IT" b="1" baseline="0" dirty="0" err="1" smtClean="0"/>
              <a:t>Coxartrosi</a:t>
            </a:r>
            <a:r>
              <a:rPr lang="it-IT" b="1" baseline="0" dirty="0" smtClean="0"/>
              <a:t> </a:t>
            </a:r>
            <a:r>
              <a:rPr lang="it-IT" b="1" baseline="0" dirty="0" err="1" smtClean="0"/>
              <a:t>normotrofica</a:t>
            </a:r>
            <a:r>
              <a:rPr lang="it-IT" baseline="0" dirty="0" smtClean="0"/>
              <a:t>: la testa è deformata, sono presenti osteofiti ma non si hanno delle alterazioni dimensionali</a:t>
            </a:r>
          </a:p>
          <a:p>
            <a:pPr eaLnBrk="1" hangingPunct="1">
              <a:spcBef>
                <a:spcPct val="0"/>
              </a:spcBef>
            </a:pPr>
            <a:r>
              <a:rPr lang="it-IT" b="1" baseline="0" dirty="0" err="1" smtClean="0"/>
              <a:t>Coxartrosi</a:t>
            </a:r>
            <a:r>
              <a:rPr lang="it-IT" b="1" baseline="0" dirty="0" smtClean="0"/>
              <a:t> atrofica</a:t>
            </a:r>
            <a:r>
              <a:rPr lang="it-IT" baseline="0" dirty="0" smtClean="0"/>
              <a:t>:la testa del femore si rimpicciolisce. Raramente presenti </a:t>
            </a:r>
            <a:r>
              <a:rPr lang="it-IT" baseline="0" dirty="0" err="1" smtClean="0"/>
              <a:t>osteofitosi</a:t>
            </a:r>
            <a:endParaRPr lang="it-IT" baseline="0" dirty="0" smtClean="0"/>
          </a:p>
          <a:p>
            <a:pPr eaLnBrk="1" hangingPunct="1">
              <a:spcBef>
                <a:spcPct val="0"/>
              </a:spcBef>
            </a:pPr>
            <a:r>
              <a:rPr lang="it-IT" b="1" baseline="0" dirty="0" err="1" smtClean="0"/>
              <a:t>Coxartrosi</a:t>
            </a:r>
            <a:r>
              <a:rPr lang="it-IT" b="1" baseline="0" dirty="0" smtClean="0"/>
              <a:t> ipertrofica</a:t>
            </a:r>
            <a:r>
              <a:rPr lang="it-IT" baseline="0" dirty="0" smtClean="0"/>
              <a:t>:la testa è deformata da numerosi osteofiti che riempiono pure la porzione di cotile rimasta vuota</a:t>
            </a:r>
          </a:p>
          <a:p>
            <a:pPr eaLnBrk="1" hangingPunct="1">
              <a:spcBef>
                <a:spcPct val="0"/>
              </a:spcBef>
            </a:pPr>
            <a:r>
              <a:rPr lang="it-IT" baseline="0" dirty="0" smtClean="0"/>
              <a:t>Ovviamente la classificazione di </a:t>
            </a:r>
            <a:r>
              <a:rPr lang="it-IT" baseline="0" dirty="0" err="1" smtClean="0"/>
              <a:t>outerbridge</a:t>
            </a:r>
            <a:r>
              <a:rPr lang="it-IT" baseline="0" dirty="0" smtClean="0"/>
              <a:t> rimane ugualmente valida</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23</a:t>
            </a:fld>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Primo passo è ovviamente una corretta raccolta </a:t>
            </a:r>
            <a:r>
              <a:rPr lang="it-IT" dirty="0" err="1" smtClean="0"/>
              <a:t>anmnestica</a:t>
            </a:r>
            <a:r>
              <a:rPr lang="it-IT" dirty="0" smtClean="0"/>
              <a:t>.</a:t>
            </a:r>
          </a:p>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Il sintomo cardine è il dolore. Come già evidenziato in precedenza il dolore ha delle caratteristiche precise: è presente al mattino, sottoforma</a:t>
            </a:r>
            <a:r>
              <a:rPr lang="it-IT" baseline="0" dirty="0" smtClean="0"/>
              <a:t> di rigidità per diminuire con l’attività motoria, ripresentandosi con lo sforzo fisico e il carico. scompare durante la notte. È caratteristico della regione inguinale e si irradia al </a:t>
            </a:r>
            <a:r>
              <a:rPr lang="it-IT" baseline="0" dirty="0" err="1" smtClean="0"/>
              <a:t>trocatere</a:t>
            </a:r>
            <a:r>
              <a:rPr lang="it-IT" baseline="0" dirty="0" smtClean="0"/>
              <a:t> e al ginocchio. Nelle fasi più avanzate viene a mancare quest’andamento sinusoidale e il dolore diventa continuo, </a:t>
            </a:r>
            <a:r>
              <a:rPr lang="it-IT" baseline="0" dirty="0" err="1" smtClean="0"/>
              <a:t>oltrechè</a:t>
            </a:r>
            <a:r>
              <a:rPr lang="it-IT" baseline="0" dirty="0" smtClean="0"/>
              <a:t> </a:t>
            </a:r>
            <a:r>
              <a:rPr lang="it-IT" baseline="0" dirty="0" err="1" smtClean="0"/>
              <a:t>ingravescente</a:t>
            </a:r>
            <a:r>
              <a:rPr lang="it-IT" baseline="0" dirty="0" smtClean="0"/>
              <a:t>. </a:t>
            </a:r>
          </a:p>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A malattia conclamata l’arto è atteggiato in adduzione, extrarotazione e flessione dell’anca, compensate da atteggiamento in lordosi e scoliosi del tratto lombare.</a:t>
            </a:r>
          </a:p>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Escursione</a:t>
            </a:r>
            <a:r>
              <a:rPr lang="it-IT" baseline="0" dirty="0" smtClean="0"/>
              <a:t> </a:t>
            </a:r>
            <a:r>
              <a:rPr lang="it-IT" dirty="0" smtClean="0"/>
              <a:t>articolare(attiva e passiva): passa da valori normali fino all’anchilosi. Tutte</a:t>
            </a:r>
            <a:r>
              <a:rPr lang="it-IT" baseline="0" dirty="0" smtClean="0"/>
              <a:t> le componenti possono essere penalizzate</a:t>
            </a:r>
            <a:endParaRPr lang="it-IT" dirty="0" smtClean="0"/>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24</a:t>
            </a:fld>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Il quadro radiografico è estremamente</a:t>
            </a:r>
            <a:r>
              <a:rPr lang="it-IT" baseline="0" dirty="0" smtClean="0"/>
              <a:t> variabile a seconda dell’eziologia e della patogenesi. Caratteristiche comuni sono la riduzione dello spazio articolare interosseo, che nella maggior parte dei casi interessa la regione supero esterno dell’articolazione. Altro elemento caratteristico è la sclerosi </a:t>
            </a:r>
            <a:r>
              <a:rPr lang="it-IT" baseline="0" dirty="0" err="1" smtClean="0"/>
              <a:t>subcondrale</a:t>
            </a:r>
            <a:r>
              <a:rPr lang="it-IT" baseline="0" dirty="0" smtClean="0"/>
              <a:t>, </a:t>
            </a:r>
            <a:r>
              <a:rPr lang="it-IT" baseline="0" dirty="0" err="1" smtClean="0"/>
              <a:t>osteofitosi</a:t>
            </a:r>
            <a:r>
              <a:rPr lang="it-IT" baseline="0" dirty="0" smtClean="0"/>
              <a:t>, geodi, deformazione della testa e del cotile dovuti al rimodellamento osseo a sua volta legato al processo degenerativo. L’entità di queste alterazioni è in legame allo stadio della malattia. In alcuni casi sono ovviamente riconoscibili le alterazioni, congenite o acquisite, che hanno portato all’artrosi(</a:t>
            </a:r>
            <a:r>
              <a:rPr lang="it-IT" baseline="0" dirty="0" err="1" smtClean="0"/>
              <a:t>es</a:t>
            </a:r>
            <a:r>
              <a:rPr lang="it-IT" baseline="0" dirty="0" smtClean="0"/>
              <a:t> </a:t>
            </a:r>
            <a:r>
              <a:rPr lang="it-IT" baseline="0" dirty="0" err="1" smtClean="0"/>
              <a:t>perthes</a:t>
            </a:r>
            <a:r>
              <a:rPr lang="it-IT" baseline="0" dirty="0" smtClean="0"/>
              <a:t> o postumi di traumi)</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25</a:t>
            </a:fld>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Il primo trattamento è di tipo medico:</a:t>
            </a:r>
            <a:r>
              <a:rPr lang="it-IT" dirty="0" err="1" smtClean="0"/>
              <a:t>fans</a:t>
            </a:r>
            <a:r>
              <a:rPr lang="it-IT" dirty="0" smtClean="0"/>
              <a:t>. dietoterapia innanzitutto</a:t>
            </a:r>
            <a:r>
              <a:rPr lang="it-IT" baseline="0" dirty="0" smtClean="0"/>
              <a:t> e</a:t>
            </a:r>
            <a:r>
              <a:rPr lang="it-IT" dirty="0" smtClean="0"/>
              <a:t> </a:t>
            </a:r>
            <a:r>
              <a:rPr lang="it-IT" dirty="0" err="1" smtClean="0"/>
              <a:t>fkt</a:t>
            </a:r>
            <a:r>
              <a:rPr lang="it-IT" dirty="0" smtClean="0"/>
              <a:t>. </a:t>
            </a:r>
            <a:r>
              <a:rPr lang="it-IT" b="0" dirty="0" smtClean="0"/>
              <a:t>Diverse aziende farmaceutiche internazionali stanno dedicando risorse ingenti alla ricerca su nuovi </a:t>
            </a:r>
            <a:r>
              <a:rPr lang="it-IT" b="0" dirty="0" err="1" smtClean="0"/>
              <a:t>Fans</a:t>
            </a:r>
            <a:r>
              <a:rPr lang="it-IT" b="0" dirty="0" smtClean="0"/>
              <a:t> cox2-selettivi. Il successo di queste molecole nel trattamento dell’artrosi e soprattutto sulla buona tollerabilità gastrica è indiscusso</a:t>
            </a:r>
            <a:r>
              <a:rPr lang="it-IT" b="1" dirty="0" smtClean="0"/>
              <a:t>.</a:t>
            </a:r>
          </a:p>
          <a:p>
            <a:pPr marL="0" marR="0" indent="0" algn="l" defTabSz="914400" rtl="0" eaLnBrk="1" fontAlgn="base" latinLnBrk="0" hangingPunct="1">
              <a:lnSpc>
                <a:spcPct val="100000"/>
              </a:lnSpc>
              <a:spcBef>
                <a:spcPct val="0"/>
              </a:spcBef>
              <a:spcAft>
                <a:spcPct val="0"/>
              </a:spcAft>
              <a:buClrTx/>
              <a:buSzTx/>
              <a:buFontTx/>
              <a:buNone/>
              <a:tabLst/>
              <a:defRPr/>
            </a:pPr>
            <a:r>
              <a:rPr lang="it-IT" sz="1200" kern="1200" dirty="0" smtClean="0">
                <a:solidFill>
                  <a:schemeClr val="tx1"/>
                </a:solidFill>
                <a:latin typeface="+mn-lt"/>
                <a:ea typeface="+mn-ea"/>
                <a:cs typeface="+mn-cs"/>
              </a:rPr>
              <a:t>Il </a:t>
            </a:r>
            <a:r>
              <a:rPr lang="it-IT" sz="1200" kern="1200" dirty="0" err="1" smtClean="0">
                <a:solidFill>
                  <a:schemeClr val="tx1"/>
                </a:solidFill>
                <a:latin typeface="+mn-lt"/>
                <a:ea typeface="+mn-ea"/>
                <a:cs typeface="+mn-cs"/>
              </a:rPr>
              <a:t>Tramadolo</a:t>
            </a:r>
            <a:r>
              <a:rPr lang="it-IT" sz="1200" kern="1200" dirty="0" smtClean="0">
                <a:solidFill>
                  <a:schemeClr val="tx1"/>
                </a:solidFill>
                <a:latin typeface="+mn-lt"/>
                <a:ea typeface="+mn-ea"/>
                <a:cs typeface="+mn-cs"/>
              </a:rPr>
              <a:t> ( </a:t>
            </a:r>
            <a:r>
              <a:rPr lang="it-IT" sz="1200" i="1" kern="1200" dirty="0" err="1" smtClean="0">
                <a:solidFill>
                  <a:schemeClr val="tx1"/>
                </a:solidFill>
                <a:latin typeface="+mn-lt"/>
                <a:ea typeface="+mn-ea"/>
                <a:cs typeface="+mn-cs"/>
              </a:rPr>
              <a:t>Contramal</a:t>
            </a:r>
            <a:r>
              <a:rPr lang="it-IT" sz="1200" i="1" kern="1200" dirty="0" smtClean="0">
                <a:solidFill>
                  <a:schemeClr val="tx1"/>
                </a:solidFill>
                <a:latin typeface="+mn-lt"/>
                <a:ea typeface="+mn-ea"/>
                <a:cs typeface="+mn-cs"/>
              </a:rPr>
              <a:t> , </a:t>
            </a:r>
            <a:r>
              <a:rPr lang="it-IT" sz="1200" i="1" kern="1200" dirty="0" err="1" smtClean="0">
                <a:solidFill>
                  <a:schemeClr val="tx1"/>
                </a:solidFill>
                <a:latin typeface="+mn-lt"/>
                <a:ea typeface="+mn-ea"/>
                <a:cs typeface="+mn-cs"/>
              </a:rPr>
              <a:t>Fortradol</a:t>
            </a:r>
            <a:r>
              <a:rPr lang="it-IT" sz="1200" i="1" kern="1200" dirty="0" smtClean="0">
                <a:solidFill>
                  <a:schemeClr val="tx1"/>
                </a:solidFill>
                <a:latin typeface="+mn-lt"/>
                <a:ea typeface="+mn-ea"/>
                <a:cs typeface="+mn-cs"/>
              </a:rPr>
              <a:t> </a:t>
            </a:r>
            <a:r>
              <a:rPr lang="it-IT" sz="1200" kern="1200" dirty="0" smtClean="0">
                <a:solidFill>
                  <a:schemeClr val="tx1"/>
                </a:solidFill>
                <a:latin typeface="+mn-lt"/>
                <a:ea typeface="+mn-ea"/>
                <a:cs typeface="+mn-cs"/>
              </a:rPr>
              <a:t>) è un analgesico ad azione centrale che, seppur non correlato chimicamente agli oppioidi, stimola i recettori degli </a:t>
            </a:r>
            <a:r>
              <a:rPr lang="it-IT" sz="1200" kern="1200" dirty="0" err="1" smtClean="0">
                <a:solidFill>
                  <a:schemeClr val="tx1"/>
                </a:solidFill>
                <a:latin typeface="+mn-lt"/>
                <a:ea typeface="+mn-ea"/>
                <a:cs typeface="+mn-cs"/>
              </a:rPr>
              <a:t>oppiodi</a:t>
            </a:r>
            <a:r>
              <a:rPr lang="it-IT" sz="1200" kern="1200" dirty="0" smtClean="0">
                <a:solidFill>
                  <a:schemeClr val="tx1"/>
                </a:solidFill>
                <a:latin typeface="+mn-lt"/>
                <a:ea typeface="+mn-ea"/>
                <a:cs typeface="+mn-cs"/>
              </a:rPr>
              <a:t> ed inibisce l'</a:t>
            </a:r>
            <a:r>
              <a:rPr lang="it-IT" sz="1200" kern="1200" dirty="0" err="1" smtClean="0">
                <a:solidFill>
                  <a:schemeClr val="tx1"/>
                </a:solidFill>
                <a:latin typeface="+mn-lt"/>
                <a:ea typeface="+mn-ea"/>
                <a:cs typeface="+mn-cs"/>
              </a:rPr>
              <a:t>uptake</a:t>
            </a:r>
            <a:r>
              <a:rPr lang="it-IT" sz="1200" kern="1200" dirty="0" smtClean="0">
                <a:solidFill>
                  <a:schemeClr val="tx1"/>
                </a:solidFill>
                <a:latin typeface="+mn-lt"/>
                <a:ea typeface="+mn-ea"/>
                <a:cs typeface="+mn-cs"/>
              </a:rPr>
              <a:t> della noradrenalina e della </a:t>
            </a:r>
            <a:r>
              <a:rPr lang="it-IT" sz="1200" kern="1200" dirty="0" err="1" smtClean="0">
                <a:solidFill>
                  <a:schemeClr val="tx1"/>
                </a:solidFill>
                <a:latin typeface="+mn-lt"/>
                <a:ea typeface="+mn-ea"/>
                <a:cs typeface="+mn-cs"/>
              </a:rPr>
              <a:t>serotonina.</a:t>
            </a:r>
            <a:r>
              <a:rPr lang="it-IT" dirty="0" err="1" smtClean="0"/>
              <a:t>Contemplati</a:t>
            </a:r>
            <a:r>
              <a:rPr lang="it-IT" dirty="0" smtClean="0"/>
              <a:t> trattamenti quali integratori o infiltrazioni eco</a:t>
            </a:r>
            <a:r>
              <a:rPr lang="it-IT" baseline="0" dirty="0" smtClean="0"/>
              <a:t> guidate a base di acido ialuronico o pappa piastrinica. Nonostante tutto l’unico trattamento che oggi sembra realmente curativo è la sostituzione protesica. </a:t>
            </a:r>
            <a:r>
              <a:rPr lang="it-IT" dirty="0" smtClean="0"/>
              <a:t>Le incognite principali riguardanti l’utilizzo della protesi sono legate alla sua durata e </a:t>
            </a:r>
            <a:r>
              <a:rPr lang="it-IT" dirty="0" err="1" smtClean="0"/>
              <a:t>usurabilità</a:t>
            </a:r>
            <a:r>
              <a:rPr lang="it-IT" dirty="0" smtClean="0"/>
              <a:t>, motivi per cui si tende a procrastinare l’intervento al più tardi possibile.</a:t>
            </a:r>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26</a:t>
            </a:fld>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La sostituzione</a:t>
            </a:r>
            <a:r>
              <a:rPr lang="it-IT" baseline="0" dirty="0" smtClean="0"/>
              <a:t> protesica è l’unico intervento realmente risolutivo in caso di </a:t>
            </a:r>
            <a:r>
              <a:rPr lang="it-IT" baseline="0" dirty="0" err="1" smtClean="0"/>
              <a:t>coxartrosi</a:t>
            </a:r>
            <a:r>
              <a:rPr lang="it-IT" baseline="0" dirty="0" smtClean="0"/>
              <a:t>. Si tratta di </a:t>
            </a:r>
            <a:r>
              <a:rPr lang="it-IT" baseline="0" dirty="0" err="1" smtClean="0"/>
              <a:t>un’intervento</a:t>
            </a:r>
            <a:r>
              <a:rPr lang="it-IT" baseline="0" dirty="0" smtClean="0"/>
              <a:t> relativamente semplice che sostituisce la testa femorale e il cotile con protesi di materiali diversi, </a:t>
            </a:r>
            <a:r>
              <a:rPr lang="it-IT" baseline="0" dirty="0" err="1" smtClean="0"/>
              <a:t>quali…</a:t>
            </a:r>
            <a:r>
              <a:rPr lang="it-IT" baseline="0" dirty="0" smtClean="0"/>
              <a:t>.</a:t>
            </a:r>
          </a:p>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Le due componenti della protesi, ovvero la femorale, da inserire nel canale midollare del femore e su cui va inserita la testina protesica e l’</a:t>
            </a:r>
            <a:r>
              <a:rPr lang="it-IT" dirty="0" err="1" smtClean="0"/>
              <a:t>acetabolare</a:t>
            </a:r>
            <a:r>
              <a:rPr lang="it-IT" dirty="0" smtClean="0"/>
              <a:t>, ancorata all’ileo del bacino, devono rispondere ad una serie di requisiti. Tra questi la resistenza alle sollecitazioni meccaniche applicate, la stabilità ed un basso grado di usura. Inoltre devono essere assolutamente </a:t>
            </a:r>
            <a:r>
              <a:rPr lang="it-IT" dirty="0" err="1" smtClean="0"/>
              <a:t>biotollerate</a:t>
            </a:r>
            <a:r>
              <a:rPr lang="it-IT" dirty="0" smtClean="0"/>
              <a:t>, così come i loro eventuali detriti. Infine devono godere di facilità di posizionamento, in maniera tale da ridurre la </a:t>
            </a:r>
            <a:r>
              <a:rPr lang="it-IT" dirty="0" err="1" smtClean="0"/>
              <a:t>traumaticità</a:t>
            </a:r>
            <a:r>
              <a:rPr lang="it-IT" dirty="0" smtClean="0"/>
              <a:t> dell’intervento e garantire il massimo rispetto per le strutture anatomiche. I materiali maggiormente usati sono delle leghe in titanio con rivestimento in </a:t>
            </a:r>
            <a:r>
              <a:rPr lang="it-IT" dirty="0" err="1" smtClean="0"/>
              <a:t>idrossiapatite</a:t>
            </a:r>
            <a:r>
              <a:rPr lang="it-IT" dirty="0" smtClean="0"/>
              <a:t> (materiale ceramico di composizione analoga all’osso) per lo stelo femorale, mentre per la testina si usano ceramiche ad alta resistenza oppure leghe di metallo al titanio</a:t>
            </a:r>
            <a:r>
              <a:rPr lang="it-IT" b="1" dirty="0" smtClean="0"/>
              <a:t>. </a:t>
            </a:r>
            <a:r>
              <a:rPr lang="it-IT" dirty="0" smtClean="0"/>
              <a:t>La componente </a:t>
            </a:r>
            <a:r>
              <a:rPr lang="it-IT" dirty="0" err="1" smtClean="0"/>
              <a:t>acetabolare</a:t>
            </a:r>
            <a:r>
              <a:rPr lang="it-IT" dirty="0" smtClean="0"/>
              <a:t> consta di una superficie interna in polietilene ad alta densità che riveste la porzione esterna in titanio.</a:t>
            </a:r>
            <a:r>
              <a:rPr lang="it-IT" b="1" dirty="0" smtClean="0"/>
              <a:t> </a:t>
            </a:r>
            <a:r>
              <a:rPr lang="it-IT" dirty="0" smtClean="0"/>
              <a:t>Entrambe vengono ancorate sui corrispettivi ossei senza ausilio di cementi ma a “</a:t>
            </a:r>
            <a:r>
              <a:rPr lang="it-IT" dirty="0" err="1" smtClean="0"/>
              <a:t>press-fit</a:t>
            </a:r>
            <a:r>
              <a:rPr lang="it-IT" dirty="0" smtClean="0"/>
              <a:t>”, ovvero ad incastro, contando sulla neoapposizione ossea tra le filettature delle protesi</a:t>
            </a:r>
            <a:r>
              <a:rPr lang="it-IT" b="1" dirty="0" smtClean="0"/>
              <a:t>, </a:t>
            </a:r>
            <a:r>
              <a:rPr lang="it-IT" dirty="0" smtClean="0"/>
              <a:t>presupposto fondamentale per la stabilità degli impianti assieme ad un’attenta preparazione dei siti anatomici accoglienti. Preferiamo l’utilizzo di cementi biologici o di sistemi di fissaggio, quali viti per l’acetabolo, solamente nei casi in cui temiamo, a causa di patologie concomitanti (per esempio importante osteoporosi) l’instabilità del posizionamento.</a:t>
            </a:r>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27</a:t>
            </a:fld>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La sostituzione</a:t>
            </a:r>
            <a:r>
              <a:rPr lang="it-IT" baseline="0" dirty="0" smtClean="0"/>
              <a:t> protesica è l’unico intervento realmente risolutivo in caso di </a:t>
            </a:r>
            <a:r>
              <a:rPr lang="it-IT" baseline="0" dirty="0" err="1" smtClean="0"/>
              <a:t>coxartrosi</a:t>
            </a:r>
            <a:r>
              <a:rPr lang="it-IT" baseline="0" dirty="0" smtClean="0"/>
              <a:t>. Si tratta di </a:t>
            </a:r>
            <a:r>
              <a:rPr lang="it-IT" baseline="0" dirty="0" err="1" smtClean="0"/>
              <a:t>un’intervento</a:t>
            </a:r>
            <a:r>
              <a:rPr lang="it-IT" baseline="0" dirty="0" smtClean="0"/>
              <a:t> relativamente semplice che sostituisce la testa femorale e il cotile con protesi di materiali diversi.</a:t>
            </a:r>
          </a:p>
          <a:p>
            <a:pPr marL="0" marR="0" indent="0" algn="l" defTabSz="914400" rtl="0" eaLnBrk="1" fontAlgn="base" latinLnBrk="0" hangingPunct="1">
              <a:lnSpc>
                <a:spcPct val="100000"/>
              </a:lnSpc>
              <a:spcBef>
                <a:spcPct val="0"/>
              </a:spcBef>
              <a:spcAft>
                <a:spcPct val="0"/>
              </a:spcAft>
              <a:buClrTx/>
              <a:buSzTx/>
              <a:buFontTx/>
              <a:buNone/>
              <a:tabLst/>
              <a:defRPr/>
            </a:pPr>
            <a:r>
              <a:rPr lang="it-IT" dirty="0" smtClean="0"/>
              <a:t>Le due componenti della protesi, ovvero la femorale, da inserire nel canale midollare del femore e su cui va inserita la testina protesica e l’</a:t>
            </a:r>
            <a:r>
              <a:rPr lang="it-IT" dirty="0" err="1" smtClean="0"/>
              <a:t>acetabolare</a:t>
            </a:r>
            <a:r>
              <a:rPr lang="it-IT" dirty="0" smtClean="0"/>
              <a:t>, ancorata all’ileo del bacino, devono rispondere ad una serie di requisiti. Tra questi la resistenza alle sollecitazioni meccaniche applicate, la stabilità ed un basso grado di usura. Inoltre devono essere assolutamente </a:t>
            </a:r>
            <a:r>
              <a:rPr lang="it-IT" dirty="0" err="1" smtClean="0"/>
              <a:t>biotollerate</a:t>
            </a:r>
            <a:r>
              <a:rPr lang="it-IT" dirty="0" smtClean="0"/>
              <a:t>, così come i loro eventuali detriti. Infine devono godere di facilità di posizionamento, in maniera tale da ridurre la </a:t>
            </a:r>
            <a:r>
              <a:rPr lang="it-IT" dirty="0" err="1" smtClean="0"/>
              <a:t>traumaticità</a:t>
            </a:r>
            <a:r>
              <a:rPr lang="it-IT" dirty="0" smtClean="0"/>
              <a:t> dell’intervento e garantire il massimo rispetto per le strutture anatomiche. I materiali maggiormente usati sono delle leghe in titanio con rivestimento in </a:t>
            </a:r>
            <a:r>
              <a:rPr lang="it-IT" dirty="0" err="1" smtClean="0"/>
              <a:t>idrossiapatite</a:t>
            </a:r>
            <a:r>
              <a:rPr lang="it-IT" dirty="0" smtClean="0"/>
              <a:t> (materiale ceramico di composizione analoga all’osso) per lo stelo femorale, mentre per la testina si usano ceramiche ad alta resistenza oppure leghe di metallo al titanio</a:t>
            </a:r>
            <a:r>
              <a:rPr lang="it-IT" b="1" dirty="0" smtClean="0"/>
              <a:t>. </a:t>
            </a:r>
            <a:r>
              <a:rPr lang="it-IT" dirty="0" smtClean="0"/>
              <a:t>La componente </a:t>
            </a:r>
            <a:r>
              <a:rPr lang="it-IT" dirty="0" err="1" smtClean="0"/>
              <a:t>acetabolare</a:t>
            </a:r>
            <a:r>
              <a:rPr lang="it-IT" dirty="0" smtClean="0"/>
              <a:t> consta di una superficie interna in polietilene ad alta densità che riveste la porzione esterna in titanio.</a:t>
            </a:r>
            <a:r>
              <a:rPr lang="it-IT" b="1" dirty="0" smtClean="0"/>
              <a:t> </a:t>
            </a:r>
            <a:r>
              <a:rPr lang="it-IT" dirty="0" smtClean="0"/>
              <a:t>Entrambe vengono ancorate sui corrispettivi ossei senza ausilio di cementi ma a “</a:t>
            </a:r>
            <a:r>
              <a:rPr lang="it-IT" dirty="0" err="1" smtClean="0"/>
              <a:t>press-fit</a:t>
            </a:r>
            <a:r>
              <a:rPr lang="it-IT" dirty="0" smtClean="0"/>
              <a:t>”, ovvero ad incastro, contando sulla neoapposizione ossea tra le filettature delle protesi</a:t>
            </a:r>
            <a:r>
              <a:rPr lang="it-IT" b="1" dirty="0" smtClean="0"/>
              <a:t>, </a:t>
            </a:r>
            <a:r>
              <a:rPr lang="it-IT" dirty="0" smtClean="0"/>
              <a:t>presupposto fondamentale per la stabilità degli impianti assieme ad un’attenta preparazione dei siti anatomici accoglienti. Preferiamo l’utilizzo di cementi biologici o di sistemi di fissaggio, quali viti per l’acetabolo, solamente nei casi in cui temiamo, a causa di patologie concomitanti (per esempio importante osteoporosi) l’instabilità del posizionamento.</a:t>
            </a:r>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28</a:t>
            </a:fld>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La</a:t>
            </a:r>
            <a:r>
              <a:rPr lang="it-IT" baseline="0" dirty="0" smtClean="0"/>
              <a:t> principale incognita della sostituzione protesica è la tenuta della stessa. rottura dei componenti o il loro scollamento sono i rischi più frequenti. Oggi la durata di una protesi può essere anche di 15 anni, ma ciò dipende anche dall’utilizzo del soggetto(usura??peso??)</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29</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 name="Segnaposto note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latin typeface="+mn-lt"/>
                <a:ea typeface="+mn-ea"/>
                <a:cs typeface="+mn-cs"/>
              </a:rPr>
              <a:t>La cartilagine è una forma differenziata di tessuto connettivo(un tessuto di sostegno). E’ costituito da una componente cellulare, i </a:t>
            </a:r>
            <a:r>
              <a:rPr lang="it-IT" sz="1200" u="sng" kern="1200" dirty="0" err="1" smtClean="0">
                <a:solidFill>
                  <a:schemeClr val="tx1"/>
                </a:solidFill>
                <a:latin typeface="+mn-lt"/>
                <a:ea typeface="+mn-ea"/>
                <a:cs typeface="+mn-cs"/>
              </a:rPr>
              <a:t>condrociti</a:t>
            </a:r>
            <a:r>
              <a:rPr lang="it-IT" sz="1200" kern="1200" dirty="0" smtClean="0">
                <a:solidFill>
                  <a:schemeClr val="tx1"/>
                </a:solidFill>
                <a:latin typeface="+mn-lt"/>
                <a:ea typeface="+mn-ea"/>
                <a:cs typeface="+mn-cs"/>
              </a:rPr>
              <a:t>, e da una matrice acellulare amorfa, la </a:t>
            </a:r>
            <a:r>
              <a:rPr lang="it-IT" sz="1200" u="sng" kern="1200" dirty="0" smtClean="0">
                <a:solidFill>
                  <a:schemeClr val="tx1"/>
                </a:solidFill>
                <a:latin typeface="+mn-lt"/>
                <a:ea typeface="+mn-ea"/>
                <a:cs typeface="+mn-cs"/>
              </a:rPr>
              <a:t>matrice cartilaginea</a:t>
            </a:r>
            <a:r>
              <a:rPr lang="it-IT" sz="1200" kern="1200" dirty="0" smtClean="0">
                <a:solidFill>
                  <a:schemeClr val="tx1"/>
                </a:solidFill>
                <a:latin typeface="+mn-lt"/>
                <a:ea typeface="+mn-ea"/>
                <a:cs typeface="+mn-cs"/>
              </a:rPr>
              <a:t>, costituita principalmente da acqua(70-80%). Nella matrice cartilaginea </a:t>
            </a:r>
            <a:r>
              <a:rPr lang="it-IT" sz="1200" kern="1200" dirty="0" err="1" smtClean="0">
                <a:solidFill>
                  <a:schemeClr val="tx1"/>
                </a:solidFill>
                <a:latin typeface="+mn-lt"/>
                <a:ea typeface="+mn-ea"/>
                <a:cs typeface="+mn-cs"/>
              </a:rPr>
              <a:t>collagenasica</a:t>
            </a:r>
            <a:r>
              <a:rPr lang="it-IT" sz="1200" kern="1200" dirty="0" smtClean="0">
                <a:solidFill>
                  <a:schemeClr val="tx1"/>
                </a:solidFill>
                <a:latin typeface="+mn-lt"/>
                <a:ea typeface="+mn-ea"/>
                <a:cs typeface="+mn-cs"/>
              </a:rPr>
              <a:t>(collagene di tipo II prevalentemente) è costituita dagli </a:t>
            </a:r>
            <a:r>
              <a:rPr lang="it-IT" sz="1200" u="sng" kern="1200" dirty="0" smtClean="0">
                <a:solidFill>
                  <a:schemeClr val="tx1"/>
                </a:solidFill>
                <a:latin typeface="+mn-lt"/>
                <a:ea typeface="+mn-ea"/>
                <a:cs typeface="+mn-cs"/>
              </a:rPr>
              <a:t>aggregati di </a:t>
            </a:r>
            <a:r>
              <a:rPr lang="it-IT" sz="1200" u="sng" kern="1200" dirty="0" err="1" smtClean="0">
                <a:solidFill>
                  <a:schemeClr val="tx1"/>
                </a:solidFill>
                <a:latin typeface="+mn-lt"/>
                <a:ea typeface="+mn-ea"/>
                <a:cs typeface="+mn-cs"/>
              </a:rPr>
              <a:t>proteoglicani</a:t>
            </a:r>
            <a:r>
              <a:rPr lang="it-IT" sz="1200" kern="1200" dirty="0" smtClean="0">
                <a:solidFill>
                  <a:schemeClr val="tx1"/>
                </a:solidFill>
                <a:latin typeface="+mn-lt"/>
                <a:ea typeface="+mn-ea"/>
                <a:cs typeface="+mn-cs"/>
              </a:rPr>
              <a:t>, costituiti da una lunga molecola di </a:t>
            </a:r>
            <a:r>
              <a:rPr lang="it-IT" sz="1200" u="sng" kern="1200" dirty="0" smtClean="0">
                <a:solidFill>
                  <a:schemeClr val="tx1"/>
                </a:solidFill>
                <a:latin typeface="+mn-lt"/>
                <a:ea typeface="+mn-ea"/>
                <a:cs typeface="+mn-cs"/>
              </a:rPr>
              <a:t>acido ialuronico</a:t>
            </a:r>
            <a:r>
              <a:rPr lang="it-IT" sz="1200" kern="1200" dirty="0" smtClean="0">
                <a:solidFill>
                  <a:schemeClr val="tx1"/>
                </a:solidFill>
                <a:latin typeface="+mn-lt"/>
                <a:ea typeface="+mn-ea"/>
                <a:cs typeface="+mn-cs"/>
              </a:rPr>
              <a:t>, alla quale si uniscono, attraverso proteine di collegamento i singoli </a:t>
            </a:r>
            <a:r>
              <a:rPr lang="it-IT" sz="1200" u="sng" kern="1200" dirty="0" err="1" smtClean="0">
                <a:solidFill>
                  <a:schemeClr val="tx1"/>
                </a:solidFill>
                <a:latin typeface="+mn-lt"/>
                <a:ea typeface="+mn-ea"/>
                <a:cs typeface="+mn-cs"/>
              </a:rPr>
              <a:t>proteoglicani</a:t>
            </a:r>
            <a:r>
              <a:rPr lang="it-IT" sz="1200" u="sng" kern="1200" dirty="0" smtClean="0">
                <a:solidFill>
                  <a:schemeClr val="tx1"/>
                </a:solidFill>
                <a:latin typeface="+mn-lt"/>
                <a:ea typeface="+mn-ea"/>
                <a:cs typeface="+mn-cs"/>
              </a:rPr>
              <a:t> (</a:t>
            </a:r>
            <a:r>
              <a:rPr lang="it-IT" sz="1200" u="sng" kern="1200" dirty="0" err="1" smtClean="0">
                <a:solidFill>
                  <a:schemeClr val="tx1"/>
                </a:solidFill>
                <a:latin typeface="+mn-lt"/>
                <a:ea typeface="+mn-ea"/>
                <a:cs typeface="+mn-cs"/>
              </a:rPr>
              <a:t>keratin-solfato</a:t>
            </a:r>
            <a:r>
              <a:rPr lang="it-IT" sz="1200" u="sng" kern="1200" dirty="0" smtClean="0">
                <a:solidFill>
                  <a:schemeClr val="tx1"/>
                </a:solidFill>
                <a:latin typeface="+mn-lt"/>
                <a:ea typeface="+mn-ea"/>
                <a:cs typeface="+mn-cs"/>
              </a:rPr>
              <a:t> e </a:t>
            </a:r>
            <a:r>
              <a:rPr lang="it-IT" sz="1200" u="sng" kern="1200" dirty="0" err="1" smtClean="0">
                <a:solidFill>
                  <a:schemeClr val="tx1"/>
                </a:solidFill>
                <a:latin typeface="+mn-lt"/>
                <a:ea typeface="+mn-ea"/>
                <a:cs typeface="+mn-cs"/>
              </a:rPr>
              <a:t>condroitin-solfato</a:t>
            </a:r>
            <a:r>
              <a:rPr lang="it-IT" sz="1200" kern="1200" dirty="0" smtClean="0">
                <a:solidFill>
                  <a:schemeClr val="tx1"/>
                </a:solidFill>
                <a:latin typeface="+mn-lt"/>
                <a:ea typeface="+mn-ea"/>
                <a:cs typeface="+mn-cs"/>
              </a:rPr>
              <a:t>). Questi aggregati  hanno una </a:t>
            </a:r>
            <a:r>
              <a:rPr lang="it-IT" sz="1200" kern="1200" dirty="0" err="1" smtClean="0">
                <a:solidFill>
                  <a:schemeClr val="tx1"/>
                </a:solidFill>
                <a:latin typeface="+mn-lt"/>
                <a:ea typeface="+mn-ea"/>
                <a:cs typeface="+mn-cs"/>
              </a:rPr>
              <a:t>notevola</a:t>
            </a:r>
            <a:r>
              <a:rPr lang="it-IT" sz="1200" kern="1200" dirty="0" smtClean="0">
                <a:solidFill>
                  <a:schemeClr val="tx1"/>
                </a:solidFill>
                <a:latin typeface="+mn-lt"/>
                <a:ea typeface="+mn-ea"/>
                <a:cs typeface="+mn-cs"/>
              </a:rPr>
              <a:t> capacità di trattenere acqua grazie all’abbondanza di cariche negative, rendendo conto di circa il 98% del volume della cartilagine articolare, il rimanente 2% essendo costituito dalla specifica </a:t>
            </a:r>
            <a:r>
              <a:rPr lang="it-IT" sz="1200" kern="1200" dirty="0" err="1" smtClean="0">
                <a:solidFill>
                  <a:schemeClr val="tx1"/>
                </a:solidFill>
                <a:latin typeface="+mn-lt"/>
                <a:ea typeface="+mn-ea"/>
                <a:cs typeface="+mn-cs"/>
              </a:rPr>
              <a:t>cellularità</a:t>
            </a:r>
            <a:r>
              <a:rPr lang="it-IT" sz="1200" kern="1200" dirty="0" smtClean="0">
                <a:solidFill>
                  <a:schemeClr val="tx1"/>
                </a:solidFill>
                <a:latin typeface="+mn-lt"/>
                <a:ea typeface="+mn-ea"/>
                <a:cs typeface="+mn-cs"/>
              </a:rPr>
              <a:t> . In definitiva il legame chimico da una parte(proteine di collegamento) e il legame fisico dall’altra(cariche elettronegative contribuiscono a dare resistenza ed elasticità a tutto il sistema:resistenza ed elasticità infatti sono la peculiarità del tessuto cartilagineo.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i="1" kern="1200" dirty="0" smtClean="0">
                <a:solidFill>
                  <a:schemeClr val="tx1"/>
                </a:solidFill>
                <a:latin typeface="+mn-lt"/>
                <a:ea typeface="+mn-ea"/>
                <a:cs typeface="+mn-cs"/>
              </a:rPr>
              <a:t>Il sistema </a:t>
            </a:r>
            <a:r>
              <a:rPr lang="it-IT" sz="1200" i="1" kern="1200" dirty="0" err="1" smtClean="0">
                <a:solidFill>
                  <a:schemeClr val="tx1"/>
                </a:solidFill>
                <a:latin typeface="+mn-lt"/>
                <a:ea typeface="+mn-ea"/>
                <a:cs typeface="+mn-cs"/>
              </a:rPr>
              <a:t>condronico</a:t>
            </a:r>
            <a:r>
              <a:rPr lang="it-IT" sz="1200" i="1" kern="1200" dirty="0" smtClean="0">
                <a:solidFill>
                  <a:schemeClr val="tx1"/>
                </a:solidFill>
                <a:latin typeface="+mn-lt"/>
                <a:ea typeface="+mn-ea"/>
                <a:cs typeface="+mn-cs"/>
              </a:rPr>
              <a:t> funziona infatti come un vero e proprio trasduttore biomeccanico in grado di convertire gli stimoli meccanici in risposta biologica così da ricercare un continuo equilibrio tra le pressioni esterne e la pressione osmotica intrinseca del sistema </a:t>
            </a:r>
            <a:r>
              <a:rPr lang="it-IT" sz="1200" i="1" kern="1200" dirty="0" err="1" smtClean="0">
                <a:solidFill>
                  <a:schemeClr val="tx1"/>
                </a:solidFill>
                <a:latin typeface="+mn-lt"/>
                <a:ea typeface="+mn-ea"/>
                <a:cs typeface="+mn-cs"/>
              </a:rPr>
              <a:t>condronico</a:t>
            </a:r>
            <a:r>
              <a:rPr lang="it-IT" sz="1200" i="1" kern="1200" dirty="0" smtClean="0">
                <a:solidFill>
                  <a:schemeClr val="tx1"/>
                </a:solidFill>
                <a:latin typeface="+mn-lt"/>
                <a:ea typeface="+mn-ea"/>
                <a:cs typeface="+mn-cs"/>
              </a:rPr>
              <a:t>. L’efficienza di tale sistema dipende dall’integrità delle fibre collagene, dalle macromolecole </a:t>
            </a:r>
            <a:r>
              <a:rPr lang="it-IT" sz="1200" i="1" kern="1200" dirty="0" err="1" smtClean="0">
                <a:solidFill>
                  <a:schemeClr val="tx1"/>
                </a:solidFill>
                <a:latin typeface="+mn-lt"/>
                <a:ea typeface="+mn-ea"/>
                <a:cs typeface="+mn-cs"/>
              </a:rPr>
              <a:t>proteoglicaniche</a:t>
            </a:r>
            <a:r>
              <a:rPr lang="it-IT" sz="1200" i="1" kern="1200" dirty="0" smtClean="0">
                <a:solidFill>
                  <a:schemeClr val="tx1"/>
                </a:solidFill>
                <a:latin typeface="+mn-lt"/>
                <a:ea typeface="+mn-ea"/>
                <a:cs typeface="+mn-cs"/>
              </a:rPr>
              <a:t> e dalla componente </a:t>
            </a:r>
            <a:r>
              <a:rPr lang="it-IT" sz="1200" i="1" kern="1200" dirty="0" err="1" smtClean="0">
                <a:solidFill>
                  <a:schemeClr val="tx1"/>
                </a:solidFill>
                <a:latin typeface="+mn-lt"/>
                <a:ea typeface="+mn-ea"/>
                <a:cs typeface="+mn-cs"/>
              </a:rPr>
              <a:t>cellulare</a:t>
            </a:r>
            <a:r>
              <a:rPr lang="it-IT" sz="1200" kern="1200" dirty="0" err="1" smtClean="0">
                <a:solidFill>
                  <a:schemeClr val="tx1"/>
                </a:solidFill>
                <a:latin typeface="+mn-lt"/>
                <a:ea typeface="+mn-ea"/>
                <a:cs typeface="+mn-cs"/>
              </a:rPr>
              <a:t>.Nell</a:t>
            </a:r>
            <a:r>
              <a:rPr lang="it-IT" sz="1200" kern="1200" dirty="0" smtClean="0">
                <a:solidFill>
                  <a:schemeClr val="tx1"/>
                </a:solidFill>
                <a:latin typeface="+mn-lt"/>
                <a:ea typeface="+mn-ea"/>
                <a:cs typeface="+mn-cs"/>
              </a:rPr>
              <a:t>’apparato locomotore sono presenti 2 tipi di cartilagine:</a:t>
            </a:r>
            <a:r>
              <a:rPr lang="it-IT" sz="1200" b="1" kern="1200" dirty="0" smtClean="0">
                <a:solidFill>
                  <a:schemeClr val="tx1"/>
                </a:solidFill>
                <a:latin typeface="+mn-lt"/>
                <a:ea typeface="+mn-ea"/>
                <a:cs typeface="+mn-cs"/>
              </a:rPr>
              <a:t>ialina</a:t>
            </a:r>
            <a:r>
              <a:rPr lang="it-IT" sz="1200" kern="1200" dirty="0" smtClean="0">
                <a:solidFill>
                  <a:schemeClr val="tx1"/>
                </a:solidFill>
                <a:latin typeface="+mn-lt"/>
                <a:ea typeface="+mn-ea"/>
                <a:cs typeface="+mn-cs"/>
              </a:rPr>
              <a:t>(</a:t>
            </a:r>
            <a:r>
              <a:rPr lang="it-IT" sz="1200" kern="1200" dirty="0" err="1" smtClean="0">
                <a:solidFill>
                  <a:schemeClr val="tx1"/>
                </a:solidFill>
                <a:latin typeface="+mn-lt"/>
                <a:ea typeface="+mn-ea"/>
                <a:cs typeface="+mn-cs"/>
              </a:rPr>
              <a:t>superifici</a:t>
            </a:r>
            <a:r>
              <a:rPr lang="it-IT" sz="1200" kern="1200" dirty="0" smtClean="0">
                <a:solidFill>
                  <a:schemeClr val="tx1"/>
                </a:solidFill>
                <a:latin typeface="+mn-lt"/>
                <a:ea typeface="+mn-ea"/>
                <a:cs typeface="+mn-cs"/>
              </a:rPr>
              <a:t> articolari,articolazioni costo sternali e cartilagine di accrescimento) </a:t>
            </a:r>
            <a:r>
              <a:rPr lang="it-IT" sz="1200" b="1" kern="1200" dirty="0" smtClean="0">
                <a:solidFill>
                  <a:schemeClr val="tx1"/>
                </a:solidFill>
                <a:latin typeface="+mn-lt"/>
                <a:ea typeface="+mn-ea"/>
                <a:cs typeface="+mn-cs"/>
              </a:rPr>
              <a:t>e fibrosa</a:t>
            </a:r>
            <a:r>
              <a:rPr lang="it-IT" sz="1200" kern="1200" dirty="0" smtClean="0">
                <a:solidFill>
                  <a:schemeClr val="tx1"/>
                </a:solidFill>
                <a:latin typeface="+mn-lt"/>
                <a:ea typeface="+mn-ea"/>
                <a:cs typeface="+mn-cs"/>
              </a:rPr>
              <a:t>(tendini, cercine glenoideo, menischi, legamenti, dischi </a:t>
            </a:r>
            <a:r>
              <a:rPr lang="it-IT" sz="1200" kern="1200" dirty="0" err="1" smtClean="0">
                <a:solidFill>
                  <a:schemeClr val="tx1"/>
                </a:solidFill>
                <a:latin typeface="+mn-lt"/>
                <a:ea typeface="+mn-ea"/>
                <a:cs typeface="+mn-cs"/>
              </a:rPr>
              <a:t>intervertrebali</a:t>
            </a:r>
            <a:r>
              <a:rPr lang="it-IT" sz="1200" kern="1200" dirty="0" smtClean="0">
                <a:solidFill>
                  <a:schemeClr val="tx1"/>
                </a:solidFill>
                <a:latin typeface="+mn-lt"/>
                <a:ea typeface="+mn-ea"/>
                <a:cs typeface="+mn-cs"/>
              </a:rPr>
              <a:t>). La cartilagine fibrosa è sempre rivestita dal </a:t>
            </a:r>
            <a:r>
              <a:rPr lang="it-IT" sz="1200" b="1" kern="1200" dirty="0" smtClean="0">
                <a:solidFill>
                  <a:schemeClr val="tx1"/>
                </a:solidFill>
                <a:latin typeface="+mn-lt"/>
                <a:ea typeface="+mn-ea"/>
                <a:cs typeface="+mn-cs"/>
              </a:rPr>
              <a:t>pericondrio</a:t>
            </a:r>
            <a:r>
              <a:rPr lang="it-IT" sz="1200" kern="1200" dirty="0" smtClean="0">
                <a:solidFill>
                  <a:schemeClr val="tx1"/>
                </a:solidFill>
                <a:latin typeface="+mn-lt"/>
                <a:ea typeface="+mn-ea"/>
                <a:cs typeface="+mn-cs"/>
              </a:rPr>
              <a:t>, mentre la cartilagine articolare, che è l’unica direttamente esposta al liquido sinoviale, è </a:t>
            </a:r>
            <a:r>
              <a:rPr lang="it-IT" sz="1200" kern="1200" dirty="0" err="1" smtClean="0">
                <a:solidFill>
                  <a:schemeClr val="tx1"/>
                </a:solidFill>
                <a:latin typeface="+mn-lt"/>
                <a:ea typeface="+mn-ea"/>
                <a:cs typeface="+mn-cs"/>
              </a:rPr>
              <a:t>anervata</a:t>
            </a:r>
            <a:r>
              <a:rPr lang="it-IT" sz="1200" kern="1200" dirty="0" smtClean="0">
                <a:solidFill>
                  <a:schemeClr val="tx1"/>
                </a:solidFill>
                <a:latin typeface="+mn-lt"/>
                <a:ea typeface="+mn-ea"/>
                <a:cs typeface="+mn-cs"/>
              </a:rPr>
              <a:t> e </a:t>
            </a:r>
            <a:r>
              <a:rPr lang="it-IT" sz="1200" kern="1200" dirty="0" err="1" smtClean="0">
                <a:solidFill>
                  <a:schemeClr val="tx1"/>
                </a:solidFill>
                <a:latin typeface="+mn-lt"/>
                <a:ea typeface="+mn-ea"/>
                <a:cs typeface="+mn-cs"/>
              </a:rPr>
              <a:t>avascolare</a:t>
            </a:r>
            <a:r>
              <a:rPr lang="it-IT"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latin typeface="+mn-lt"/>
                <a:ea typeface="+mn-ea"/>
                <a:cs typeface="+mn-cs"/>
              </a:rPr>
              <a:t>Il </a:t>
            </a:r>
            <a:r>
              <a:rPr lang="it-IT" sz="1200" b="1" kern="1200" dirty="0" smtClean="0">
                <a:solidFill>
                  <a:schemeClr val="tx1"/>
                </a:solidFill>
                <a:latin typeface="+mn-lt"/>
                <a:ea typeface="+mn-ea"/>
                <a:cs typeface="+mn-cs"/>
              </a:rPr>
              <a:t>collageno cartilagineo</a:t>
            </a:r>
            <a:r>
              <a:rPr lang="it-IT" sz="1200" kern="1200" dirty="0" smtClean="0">
                <a:solidFill>
                  <a:schemeClr val="tx1"/>
                </a:solidFill>
                <a:latin typeface="+mn-lt"/>
                <a:ea typeface="+mn-ea"/>
                <a:cs typeface="+mn-cs"/>
              </a:rPr>
              <a:t>, secreto in forma solubile dal </a:t>
            </a:r>
            <a:r>
              <a:rPr lang="it-IT" sz="1200" kern="1200" dirty="0" err="1" smtClean="0">
                <a:solidFill>
                  <a:schemeClr val="tx1"/>
                </a:solidFill>
                <a:latin typeface="+mn-lt"/>
                <a:ea typeface="+mn-ea"/>
                <a:cs typeface="+mn-cs"/>
              </a:rPr>
              <a:t>condrocito</a:t>
            </a:r>
            <a:r>
              <a:rPr lang="it-IT" sz="1200" kern="1200" dirty="0" smtClean="0">
                <a:solidFill>
                  <a:schemeClr val="tx1"/>
                </a:solidFill>
                <a:latin typeface="+mn-lt"/>
                <a:ea typeface="+mn-ea"/>
                <a:cs typeface="+mn-cs"/>
              </a:rPr>
              <a:t>, matura progressivamente nell'extracellulare mediante la formazione dei legami crociati, diventando progressivamente meno solubile,</a:t>
            </a:r>
            <a:r>
              <a:rPr lang="it-IT" sz="1200" kern="1200" baseline="0" dirty="0" smtClean="0">
                <a:solidFill>
                  <a:schemeClr val="tx1"/>
                </a:solidFill>
                <a:latin typeface="+mn-lt"/>
                <a:ea typeface="+mn-ea"/>
                <a:cs typeface="+mn-cs"/>
              </a:rPr>
              <a:t> e determinando la struttura appena descritta.</a:t>
            </a:r>
            <a:endParaRPr lang="it-IT" sz="1200" kern="1200" dirty="0" smtClean="0">
              <a:solidFill>
                <a:schemeClr val="tx1"/>
              </a:solidFill>
              <a:latin typeface="+mn-lt"/>
              <a:ea typeface="+mn-ea"/>
              <a:cs typeface="+mn-cs"/>
            </a:endParaRPr>
          </a:p>
          <a:p>
            <a:pPr eaLnBrk="1" fontAlgn="auto" hangingPunct="1">
              <a:spcBef>
                <a:spcPts val="0"/>
              </a:spcBef>
              <a:spcAft>
                <a:spcPts val="0"/>
              </a:spcAft>
              <a:defRPr/>
            </a:pPr>
            <a:r>
              <a:rPr lang="it-IT" sz="1200" kern="1200" dirty="0" smtClean="0">
                <a:solidFill>
                  <a:schemeClr val="tx1"/>
                </a:solidFill>
                <a:latin typeface="+mn-lt"/>
                <a:ea typeface="+mn-ea"/>
                <a:cs typeface="+mn-cs"/>
              </a:rPr>
              <a:t>Le conoscenze odierne sulla </a:t>
            </a:r>
            <a:r>
              <a:rPr lang="it-IT" sz="1200" b="1" kern="1200" dirty="0" smtClean="0">
                <a:solidFill>
                  <a:schemeClr val="tx1"/>
                </a:solidFill>
                <a:latin typeface="+mn-lt"/>
                <a:ea typeface="+mn-ea"/>
                <a:cs typeface="+mn-cs"/>
              </a:rPr>
              <a:t>biosintesi</a:t>
            </a:r>
            <a:r>
              <a:rPr lang="it-IT" sz="1200" kern="1200" dirty="0" smtClean="0">
                <a:solidFill>
                  <a:schemeClr val="tx1"/>
                </a:solidFill>
                <a:latin typeface="+mn-lt"/>
                <a:ea typeface="+mn-ea"/>
                <a:cs typeface="+mn-cs"/>
              </a:rPr>
              <a:t> </a:t>
            </a:r>
            <a:r>
              <a:rPr lang="it-IT" sz="1200" b="1" kern="1200" dirty="0" smtClean="0">
                <a:solidFill>
                  <a:schemeClr val="tx1"/>
                </a:solidFill>
                <a:latin typeface="+mn-lt"/>
                <a:ea typeface="+mn-ea"/>
                <a:cs typeface="+mn-cs"/>
              </a:rPr>
              <a:t>del collageno</a:t>
            </a:r>
            <a:r>
              <a:rPr lang="it-IT" sz="1200" kern="1200" dirty="0" smtClean="0">
                <a:solidFill>
                  <a:schemeClr val="tx1"/>
                </a:solidFill>
                <a:latin typeface="+mn-lt"/>
                <a:ea typeface="+mn-ea"/>
                <a:cs typeface="+mn-cs"/>
              </a:rPr>
              <a:t> fanno individuare nella reintegrazione del processo </a:t>
            </a:r>
            <a:r>
              <a:rPr lang="it-IT" sz="1200" kern="1200" dirty="0" err="1" smtClean="0">
                <a:solidFill>
                  <a:schemeClr val="tx1"/>
                </a:solidFill>
                <a:latin typeface="+mn-lt"/>
                <a:ea typeface="+mn-ea"/>
                <a:cs typeface="+mn-cs"/>
              </a:rPr>
              <a:t>biosintetico</a:t>
            </a:r>
            <a:r>
              <a:rPr lang="it-IT" sz="1200" kern="1200" dirty="0" smtClean="0">
                <a:solidFill>
                  <a:schemeClr val="tx1"/>
                </a:solidFill>
                <a:latin typeface="+mn-lt"/>
                <a:ea typeface="+mn-ea"/>
                <a:cs typeface="+mn-cs"/>
              </a:rPr>
              <a:t> (qui a riguardo del </a:t>
            </a:r>
            <a:r>
              <a:rPr lang="it-IT" sz="1200" b="1" kern="1200" dirty="0" smtClean="0">
                <a:solidFill>
                  <a:schemeClr val="tx1"/>
                </a:solidFill>
                <a:latin typeface="+mn-lt"/>
                <a:ea typeface="+mn-ea"/>
                <a:cs typeface="+mn-cs"/>
              </a:rPr>
              <a:t>collageno </a:t>
            </a:r>
            <a:r>
              <a:rPr lang="it-IT" sz="1200" b="1" kern="1200" dirty="0" err="1" smtClean="0">
                <a:solidFill>
                  <a:schemeClr val="tx1"/>
                </a:solidFill>
                <a:latin typeface="+mn-lt"/>
                <a:ea typeface="+mn-ea"/>
                <a:cs typeface="+mn-cs"/>
              </a:rPr>
              <a:t>II</a:t>
            </a:r>
            <a:r>
              <a:rPr lang="it-IT" sz="1200" kern="1200" dirty="0" smtClean="0">
                <a:solidFill>
                  <a:schemeClr val="tx1"/>
                </a:solidFill>
                <a:latin typeface="+mn-lt"/>
                <a:ea typeface="+mn-ea"/>
                <a:cs typeface="+mn-cs"/>
              </a:rPr>
              <a:t>) un passo ovviamente essenziale nella terapia dell'artrosi, o almeno nell'ostacolo alla sua progressione</a:t>
            </a:r>
            <a:endParaRPr lang="it-IT" dirty="0"/>
          </a:p>
        </p:txBody>
      </p:sp>
      <p:sp>
        <p:nvSpPr>
          <p:cNvPr id="5325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5EFD69-77FD-4E7C-83F2-5947A9DB96AE}" type="slidenum">
              <a:rPr lang="it-IT" smtClean="0"/>
              <a:pPr fontAlgn="base">
                <a:spcBef>
                  <a:spcPct val="0"/>
                </a:spcBef>
                <a:spcAft>
                  <a:spcPct val="0"/>
                </a:spcAft>
                <a:defRPr/>
              </a:pPr>
              <a:t>3</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 name="Segnaposto note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latin typeface="+mn-lt"/>
                <a:ea typeface="+mn-ea"/>
                <a:cs typeface="+mn-cs"/>
              </a:rPr>
              <a:t>La cartilagine articolare consta di 5 strati(dall’esterno verso l’interno):</a:t>
            </a:r>
          </a:p>
          <a:p>
            <a:r>
              <a:rPr lang="it-IT" sz="1200" kern="1200" dirty="0" smtClean="0">
                <a:solidFill>
                  <a:schemeClr val="tx1"/>
                </a:solidFill>
                <a:latin typeface="+mn-lt"/>
                <a:ea typeface="+mn-ea"/>
                <a:cs typeface="+mn-cs"/>
              </a:rPr>
              <a:t>1)</a:t>
            </a:r>
            <a:r>
              <a:rPr lang="it-IT" sz="1200" b="1" kern="1200" dirty="0" smtClean="0">
                <a:solidFill>
                  <a:schemeClr val="tx1"/>
                </a:solidFill>
                <a:latin typeface="+mn-lt"/>
                <a:ea typeface="+mn-ea"/>
                <a:cs typeface="+mn-cs"/>
              </a:rPr>
              <a:t>lamina </a:t>
            </a:r>
            <a:r>
              <a:rPr lang="it-IT" sz="1200" b="1" kern="1200" dirty="0" err="1" smtClean="0">
                <a:solidFill>
                  <a:schemeClr val="tx1"/>
                </a:solidFill>
                <a:latin typeface="+mn-lt"/>
                <a:ea typeface="+mn-ea"/>
                <a:cs typeface="+mn-cs"/>
              </a:rPr>
              <a:t>splendens</a:t>
            </a:r>
            <a:r>
              <a:rPr lang="it-IT" sz="1200" kern="1200" dirty="0" smtClean="0">
                <a:solidFill>
                  <a:schemeClr val="tx1"/>
                </a:solidFill>
                <a:latin typeface="+mn-lt"/>
                <a:ea typeface="+mn-ea"/>
                <a:cs typeface="+mn-cs"/>
              </a:rPr>
              <a:t>: strato acellulare costituito da fibrille cartilaginee disposte in parallelo. E’ così chiamato per il suo aspetto </a:t>
            </a:r>
            <a:r>
              <a:rPr lang="it-IT" sz="1200" kern="1200" dirty="0" err="1" smtClean="0">
                <a:solidFill>
                  <a:schemeClr val="tx1"/>
                </a:solidFill>
                <a:latin typeface="+mn-lt"/>
                <a:ea typeface="+mn-ea"/>
                <a:cs typeface="+mn-cs"/>
              </a:rPr>
              <a:t>traslucido-vitreo</a:t>
            </a:r>
            <a:endParaRPr lang="it-IT" sz="1200" kern="1200" dirty="0" smtClean="0">
              <a:solidFill>
                <a:schemeClr val="tx1"/>
              </a:solidFill>
              <a:latin typeface="+mn-lt"/>
              <a:ea typeface="+mn-ea"/>
              <a:cs typeface="+mn-cs"/>
            </a:endParaRPr>
          </a:p>
          <a:p>
            <a:r>
              <a:rPr lang="it-IT" sz="1200" kern="1200" dirty="0" smtClean="0">
                <a:solidFill>
                  <a:schemeClr val="tx1"/>
                </a:solidFill>
                <a:latin typeface="+mn-lt"/>
                <a:ea typeface="+mn-ea"/>
                <a:cs typeface="+mn-cs"/>
              </a:rPr>
              <a:t>2)</a:t>
            </a:r>
            <a:r>
              <a:rPr lang="it-IT" sz="1200" b="1" kern="1200" dirty="0" smtClean="0">
                <a:solidFill>
                  <a:schemeClr val="tx1"/>
                </a:solidFill>
                <a:latin typeface="+mn-lt"/>
                <a:ea typeface="+mn-ea"/>
                <a:cs typeface="+mn-cs"/>
              </a:rPr>
              <a:t>strato tangenziale</a:t>
            </a:r>
            <a:r>
              <a:rPr lang="it-IT" sz="1200" kern="1200" dirty="0" smtClean="0">
                <a:solidFill>
                  <a:schemeClr val="tx1"/>
                </a:solidFill>
                <a:latin typeface="+mn-lt"/>
                <a:ea typeface="+mn-ea"/>
                <a:cs typeface="+mn-cs"/>
              </a:rPr>
              <a:t>:è costituito da un sottile ma robusto strato superficiale deputato al contenimento degli strati sottostanti. E’ composto da rari </a:t>
            </a:r>
            <a:r>
              <a:rPr lang="it-IT" sz="1200" kern="1200" dirty="0" err="1" smtClean="0">
                <a:solidFill>
                  <a:schemeClr val="tx1"/>
                </a:solidFill>
                <a:latin typeface="+mn-lt"/>
                <a:ea typeface="+mn-ea"/>
                <a:cs typeface="+mn-cs"/>
              </a:rPr>
              <a:t>condrociti</a:t>
            </a:r>
            <a:r>
              <a:rPr lang="it-IT" sz="1200" kern="1200" dirty="0" smtClean="0">
                <a:solidFill>
                  <a:schemeClr val="tx1"/>
                </a:solidFill>
                <a:latin typeface="+mn-lt"/>
                <a:ea typeface="+mn-ea"/>
                <a:cs typeface="+mn-cs"/>
              </a:rPr>
              <a:t> di forma appiattita e da sottili fibre connettivali fittamente stipate la cui disposizione parallela rispetto agli strati sottostanti protegge dalle forze tangenziali</a:t>
            </a:r>
          </a:p>
          <a:p>
            <a:r>
              <a:rPr lang="it-IT" sz="1200" kern="1200" dirty="0" smtClean="0">
                <a:solidFill>
                  <a:schemeClr val="tx1"/>
                </a:solidFill>
                <a:latin typeface="+mn-lt"/>
                <a:ea typeface="+mn-ea"/>
                <a:cs typeface="+mn-cs"/>
              </a:rPr>
              <a:t>3)</a:t>
            </a:r>
            <a:r>
              <a:rPr lang="it-IT" sz="1200" b="1" kern="1200" dirty="0" smtClean="0">
                <a:solidFill>
                  <a:schemeClr val="tx1"/>
                </a:solidFill>
                <a:latin typeface="+mn-lt"/>
                <a:ea typeface="+mn-ea"/>
                <a:cs typeface="+mn-cs"/>
              </a:rPr>
              <a:t>strato profondo o zona radiata</a:t>
            </a:r>
            <a:r>
              <a:rPr lang="it-IT" sz="1200" kern="1200" dirty="0" smtClean="0">
                <a:solidFill>
                  <a:schemeClr val="tx1"/>
                </a:solidFill>
                <a:latin typeface="+mn-lt"/>
                <a:ea typeface="+mn-ea"/>
                <a:cs typeface="+mn-cs"/>
              </a:rPr>
              <a:t>: presenta la caratteristica disposizione a “canestro” . i </a:t>
            </a:r>
            <a:r>
              <a:rPr lang="it-IT" sz="1200" kern="1200" dirty="0" err="1" smtClean="0">
                <a:solidFill>
                  <a:schemeClr val="tx1"/>
                </a:solidFill>
                <a:latin typeface="+mn-lt"/>
                <a:ea typeface="+mn-ea"/>
                <a:cs typeface="+mn-cs"/>
              </a:rPr>
              <a:t>condrociti</a:t>
            </a:r>
            <a:r>
              <a:rPr lang="it-IT" sz="1200" kern="1200" dirty="0" smtClean="0">
                <a:solidFill>
                  <a:schemeClr val="tx1"/>
                </a:solidFill>
                <a:latin typeface="+mn-lt"/>
                <a:ea typeface="+mn-ea"/>
                <a:cs typeface="+mn-cs"/>
              </a:rPr>
              <a:t> classicamente tondeggianti difatti sono attorniati da fibrille disposte appunto radialmente.</a:t>
            </a:r>
          </a:p>
          <a:p>
            <a:r>
              <a:rPr lang="it-IT" sz="1200" kern="1200" dirty="0" smtClean="0">
                <a:solidFill>
                  <a:schemeClr val="tx1"/>
                </a:solidFill>
                <a:latin typeface="+mn-lt"/>
                <a:ea typeface="+mn-ea"/>
                <a:cs typeface="+mn-cs"/>
              </a:rPr>
              <a:t>4)</a:t>
            </a:r>
            <a:r>
              <a:rPr lang="it-IT" sz="1200" b="1" kern="1200" dirty="0" smtClean="0">
                <a:solidFill>
                  <a:schemeClr val="tx1"/>
                </a:solidFill>
                <a:latin typeface="+mn-lt"/>
                <a:ea typeface="+mn-ea"/>
                <a:cs typeface="+mn-cs"/>
              </a:rPr>
              <a:t>strato intermedio o zona colonnare</a:t>
            </a:r>
            <a:r>
              <a:rPr lang="it-IT" sz="1200" kern="1200" dirty="0" smtClean="0">
                <a:solidFill>
                  <a:schemeClr val="tx1"/>
                </a:solidFill>
                <a:latin typeface="+mn-lt"/>
                <a:ea typeface="+mn-ea"/>
                <a:cs typeface="+mn-cs"/>
              </a:rPr>
              <a:t>:ricco di </a:t>
            </a:r>
            <a:r>
              <a:rPr lang="it-IT" sz="1200" kern="1200" dirty="0" err="1" smtClean="0">
                <a:solidFill>
                  <a:schemeClr val="tx1"/>
                </a:solidFill>
                <a:latin typeface="+mn-lt"/>
                <a:ea typeface="+mn-ea"/>
                <a:cs typeface="+mn-cs"/>
              </a:rPr>
              <a:t>proteoglicani</a:t>
            </a:r>
            <a:r>
              <a:rPr lang="it-IT" sz="1200" kern="1200" dirty="0" smtClean="0">
                <a:solidFill>
                  <a:schemeClr val="tx1"/>
                </a:solidFill>
                <a:latin typeface="+mn-lt"/>
                <a:ea typeface="+mn-ea"/>
                <a:cs typeface="+mn-cs"/>
              </a:rPr>
              <a:t> contiene </a:t>
            </a:r>
            <a:r>
              <a:rPr lang="it-IT" sz="1200" kern="1200" dirty="0" err="1" smtClean="0">
                <a:solidFill>
                  <a:schemeClr val="tx1"/>
                </a:solidFill>
                <a:latin typeface="+mn-lt"/>
                <a:ea typeface="+mn-ea"/>
                <a:cs typeface="+mn-cs"/>
              </a:rPr>
              <a:t>condrociti</a:t>
            </a:r>
            <a:r>
              <a:rPr lang="it-IT" sz="1200" kern="1200" dirty="0" smtClean="0">
                <a:solidFill>
                  <a:schemeClr val="tx1"/>
                </a:solidFill>
                <a:latin typeface="+mn-lt"/>
                <a:ea typeface="+mn-ea"/>
                <a:cs typeface="+mn-cs"/>
              </a:rPr>
              <a:t> rotondeggianti sparsi tra le fibre connettivali orientate secondo piani verticali , che proteggono dalle forze torsionali.</a:t>
            </a:r>
          </a:p>
          <a:p>
            <a:r>
              <a:rPr lang="it-IT" sz="1200" kern="1200" dirty="0" smtClean="0">
                <a:solidFill>
                  <a:schemeClr val="tx1"/>
                </a:solidFill>
                <a:latin typeface="+mn-lt"/>
                <a:ea typeface="+mn-ea"/>
                <a:cs typeface="+mn-cs"/>
              </a:rPr>
              <a:t>5)</a:t>
            </a:r>
            <a:r>
              <a:rPr lang="it-IT" sz="1200" b="1" kern="1200" dirty="0" smtClean="0">
                <a:solidFill>
                  <a:schemeClr val="tx1"/>
                </a:solidFill>
                <a:latin typeface="+mn-lt"/>
                <a:ea typeface="+mn-ea"/>
                <a:cs typeface="+mn-cs"/>
              </a:rPr>
              <a:t>strato profondo</a:t>
            </a:r>
            <a:r>
              <a:rPr lang="it-IT" sz="1200" kern="1200" dirty="0" smtClean="0">
                <a:solidFill>
                  <a:schemeClr val="tx1"/>
                </a:solidFill>
                <a:latin typeface="+mn-lt"/>
                <a:ea typeface="+mn-ea"/>
                <a:cs typeface="+mn-cs"/>
              </a:rPr>
              <a:t>: è la zona di passaggio all’osso sub condrale. Il suo fronte di calcificazione prende il  nome di </a:t>
            </a:r>
            <a:r>
              <a:rPr lang="it-IT" sz="1200" b="1" kern="1200" dirty="0" err="1" smtClean="0">
                <a:solidFill>
                  <a:schemeClr val="tx1"/>
                </a:solidFill>
                <a:latin typeface="+mn-lt"/>
                <a:ea typeface="+mn-ea"/>
                <a:cs typeface="+mn-cs"/>
              </a:rPr>
              <a:t>tide</a:t>
            </a:r>
            <a:r>
              <a:rPr lang="it-IT" sz="1200" b="1" kern="1200" dirty="0" smtClean="0">
                <a:solidFill>
                  <a:schemeClr val="tx1"/>
                </a:solidFill>
                <a:latin typeface="+mn-lt"/>
                <a:ea typeface="+mn-ea"/>
                <a:cs typeface="+mn-cs"/>
              </a:rPr>
              <a:t> </a:t>
            </a:r>
            <a:r>
              <a:rPr lang="it-IT" sz="1200" b="1" kern="1200" dirty="0" err="1" smtClean="0">
                <a:solidFill>
                  <a:schemeClr val="tx1"/>
                </a:solidFill>
                <a:latin typeface="+mn-lt"/>
                <a:ea typeface="+mn-ea"/>
                <a:cs typeface="+mn-cs"/>
              </a:rPr>
              <a:t>mark</a:t>
            </a:r>
            <a:r>
              <a:rPr lang="it-IT" sz="1200" b="1" kern="1200" dirty="0" smtClean="0">
                <a:solidFill>
                  <a:schemeClr val="tx1"/>
                </a:solidFill>
                <a:latin typeface="+mn-lt"/>
                <a:ea typeface="+mn-ea"/>
                <a:cs typeface="+mn-cs"/>
              </a:rPr>
              <a:t>.</a:t>
            </a:r>
            <a:endParaRPr lang="it-IT" sz="1200" kern="1200" dirty="0" smtClean="0">
              <a:solidFill>
                <a:schemeClr val="tx1"/>
              </a:solidFill>
              <a:latin typeface="+mn-lt"/>
              <a:ea typeface="+mn-ea"/>
              <a:cs typeface="+mn-cs"/>
            </a:endParaRPr>
          </a:p>
          <a:p>
            <a:pPr eaLnBrk="1" fontAlgn="auto" hangingPunct="1">
              <a:spcBef>
                <a:spcPts val="0"/>
              </a:spcBef>
              <a:spcAft>
                <a:spcPts val="0"/>
              </a:spcAft>
              <a:defRPr/>
            </a:pPr>
            <a:endParaRPr lang="it-IT" dirty="0"/>
          </a:p>
        </p:txBody>
      </p:sp>
      <p:sp>
        <p:nvSpPr>
          <p:cNvPr id="5325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5EFD69-77FD-4E7C-83F2-5947A9DB96AE}" type="slidenum">
              <a:rPr lang="it-IT" smtClean="0"/>
              <a:pPr fontAlgn="base">
                <a:spcBef>
                  <a:spcPct val="0"/>
                </a:spcBef>
                <a:spcAft>
                  <a:spcPct val="0"/>
                </a:spcAft>
                <a:defRPr/>
              </a:pPr>
              <a:t>4</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Nell’uomo la frequenza della malattia è molto elevata, tanto che segni radiologici sono evidenziati in più dell’80% dei soggetti tra i 50 e i 65 anni.</a:t>
            </a:r>
            <a:r>
              <a:rPr lang="it-IT" sz="1200" kern="1200" dirty="0" smtClean="0">
                <a:solidFill>
                  <a:schemeClr val="tx1"/>
                </a:solidFill>
                <a:latin typeface="+mn-lt"/>
                <a:ea typeface="+mn-ea"/>
                <a:cs typeface="+mn-cs"/>
              </a:rPr>
              <a:t> È più frequente negli anziani, ma fra l'artrosi e l'invecchiamento della cartilagine sono state dimostrate esistere notevoli differenze. </a:t>
            </a:r>
          </a:p>
          <a:p>
            <a:pPr eaLnBrk="1" hangingPunct="1">
              <a:spcBef>
                <a:spcPct val="0"/>
              </a:spcBef>
            </a:pPr>
            <a:r>
              <a:rPr lang="it-IT" sz="1200" kern="1200" dirty="0" smtClean="0">
                <a:solidFill>
                  <a:schemeClr val="tx1"/>
                </a:solidFill>
                <a:latin typeface="+mn-lt"/>
                <a:ea typeface="+mn-ea"/>
                <a:cs typeface="+mn-cs"/>
              </a:rPr>
              <a:t/>
            </a:r>
            <a:br>
              <a:rPr lang="it-IT" sz="1200" kern="1200" dirty="0" smtClean="0">
                <a:solidFill>
                  <a:schemeClr val="tx1"/>
                </a:solidFill>
                <a:latin typeface="+mn-lt"/>
                <a:ea typeface="+mn-ea"/>
                <a:cs typeface="+mn-cs"/>
              </a:rPr>
            </a:br>
            <a:r>
              <a:rPr lang="it-IT" sz="1200" kern="1200" dirty="0" smtClean="0">
                <a:solidFill>
                  <a:schemeClr val="tx1"/>
                </a:solidFill>
                <a:latin typeface="+mn-lt"/>
                <a:ea typeface="+mn-ea"/>
                <a:cs typeface="+mn-cs"/>
              </a:rPr>
              <a:t>Sul piano epidemiologico, sono note inoltre alla comunità scientifica alcune </a:t>
            </a:r>
            <a:r>
              <a:rPr lang="it-IT" sz="1200" b="1" kern="1200" dirty="0" smtClean="0">
                <a:solidFill>
                  <a:schemeClr val="tx1"/>
                </a:solidFill>
                <a:latin typeface="+mn-lt"/>
                <a:ea typeface="+mn-ea"/>
                <a:cs typeface="+mn-cs"/>
              </a:rPr>
              <a:t>differenze etniche</a:t>
            </a:r>
            <a:r>
              <a:rPr lang="it-IT" sz="1200" kern="1200" dirty="0" smtClean="0">
                <a:solidFill>
                  <a:schemeClr val="tx1"/>
                </a:solidFill>
                <a:latin typeface="+mn-lt"/>
                <a:ea typeface="+mn-ea"/>
                <a:cs typeface="+mn-cs"/>
              </a:rPr>
              <a:t>, riguardanti soprattutto la prevalenza: più frequente l'artrosi nei nativi nordamericani che nella generale popolazione nordamericana, meno frequente la </a:t>
            </a:r>
            <a:r>
              <a:rPr lang="it-IT" sz="1200" kern="1200" dirty="0" err="1" smtClean="0">
                <a:solidFill>
                  <a:schemeClr val="tx1"/>
                </a:solidFill>
                <a:latin typeface="+mn-lt"/>
                <a:ea typeface="+mn-ea"/>
                <a:cs typeface="+mn-cs"/>
              </a:rPr>
              <a:t>coxartrosi</a:t>
            </a:r>
            <a:r>
              <a:rPr lang="it-IT" sz="1200" kern="1200" dirty="0" smtClean="0">
                <a:solidFill>
                  <a:schemeClr val="tx1"/>
                </a:solidFill>
                <a:latin typeface="+mn-lt"/>
                <a:ea typeface="+mn-ea"/>
                <a:cs typeface="+mn-cs"/>
              </a:rPr>
              <a:t> nei cinesi, più frequente nei bianchi che nei neri sopra i </a:t>
            </a:r>
            <a:r>
              <a:rPr lang="it-IT" sz="1200" kern="1200" dirty="0" err="1" smtClean="0">
                <a:solidFill>
                  <a:schemeClr val="tx1"/>
                </a:solidFill>
                <a:latin typeface="+mn-lt"/>
                <a:ea typeface="+mn-ea"/>
                <a:cs typeface="+mn-cs"/>
              </a:rPr>
              <a:t>i</a:t>
            </a:r>
            <a:r>
              <a:rPr lang="it-IT" sz="1200" kern="1200" dirty="0" smtClean="0">
                <a:solidFill>
                  <a:schemeClr val="tx1"/>
                </a:solidFill>
                <a:latin typeface="+mn-lt"/>
                <a:ea typeface="+mn-ea"/>
                <a:cs typeface="+mn-cs"/>
              </a:rPr>
              <a:t> 65 anni.</a:t>
            </a:r>
          </a:p>
          <a:p>
            <a:pPr marL="0" marR="0" indent="0" algn="l" defTabSz="914400" rtl="0" eaLnBrk="1" fontAlgn="base" latinLnBrk="0" hangingPunct="1">
              <a:lnSpc>
                <a:spcPct val="100000"/>
              </a:lnSpc>
              <a:spcBef>
                <a:spcPct val="0"/>
              </a:spcBef>
              <a:spcAft>
                <a:spcPct val="0"/>
              </a:spcAft>
              <a:buClrTx/>
              <a:buSzTx/>
              <a:buFontTx/>
              <a:buNone/>
              <a:tabLst/>
              <a:defRPr/>
            </a:pPr>
            <a:r>
              <a:rPr lang="it-IT" sz="1200" kern="1200" dirty="0" smtClean="0">
                <a:solidFill>
                  <a:schemeClr val="tx1"/>
                </a:solidFill>
                <a:latin typeface="+mn-lt"/>
                <a:ea typeface="+mn-ea"/>
                <a:cs typeface="+mn-cs"/>
              </a:rPr>
              <a:t>in Italia ne soffrono oltre 4 milioni di persone. Le articolazioni più frequentemente interessate sono: la colonna vertebrale, l’anca, il ginocchio, le dita delle mani e dei piedi. </a:t>
            </a:r>
            <a:endParaRPr lang="it-IT" dirty="0" smtClean="0"/>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5</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z="1200" kern="1200" dirty="0" smtClean="0">
                <a:solidFill>
                  <a:schemeClr val="tx1"/>
                </a:solidFill>
                <a:latin typeface="+mn-lt"/>
                <a:ea typeface="+mn-ea"/>
                <a:cs typeface="+mn-cs"/>
              </a:rPr>
              <a:t>È diventato abituale nella prassi medica distinguere l'artrosi in primaria e secondaria, ma la distinzione mostra evidenti aree d'incertezza</a:t>
            </a:r>
            <a:r>
              <a:rPr lang="it-IT" baseline="0" dirty="0" smtClean="0"/>
              <a:t>.</a:t>
            </a:r>
          </a:p>
          <a:p>
            <a:pPr marL="0" marR="0" indent="0" algn="l" defTabSz="914400" rtl="0" eaLnBrk="1" fontAlgn="base" latinLnBrk="0" hangingPunct="1">
              <a:lnSpc>
                <a:spcPct val="100000"/>
              </a:lnSpc>
              <a:spcBef>
                <a:spcPct val="0"/>
              </a:spcBef>
              <a:spcAft>
                <a:spcPct val="0"/>
              </a:spcAft>
              <a:buClrTx/>
              <a:buSzTx/>
              <a:buFontTx/>
              <a:buNone/>
              <a:tabLst/>
              <a:defRPr/>
            </a:pPr>
            <a:r>
              <a:rPr lang="it-IT" b="1" i="0" u="none" baseline="0" dirty="0" smtClean="0"/>
              <a:t>1)L’artrosi primaria(idiopatica) </a:t>
            </a:r>
            <a:r>
              <a:rPr lang="it-IT" baseline="0" dirty="0" smtClean="0"/>
              <a:t>è espressione di un difetto intrinseco, costituzionale, verosimilmente di natura metabolica, della cartilagine articolare:può essere generalizzata o localizzata</a:t>
            </a:r>
            <a:r>
              <a:rPr lang="it-IT" sz="1200" kern="1200" dirty="0" smtClean="0">
                <a:solidFill>
                  <a:schemeClr val="tx1"/>
                </a:solidFill>
                <a:latin typeface="+mn-lt"/>
                <a:ea typeface="+mn-ea"/>
                <a:cs typeface="+mn-cs"/>
              </a:rPr>
              <a:t>. Il riferimento genetico ha ricevuto numerosi contributi ed è attualmente preso in molta considerazione. Nell'artrosi delle mani sono in gioco diversi </a:t>
            </a:r>
            <a:r>
              <a:rPr lang="it-IT" sz="1200" b="0" kern="1200" dirty="0" smtClean="0">
                <a:solidFill>
                  <a:schemeClr val="tx1"/>
                </a:solidFill>
                <a:latin typeface="+mn-lt"/>
                <a:ea typeface="+mn-ea"/>
                <a:cs typeface="+mn-cs"/>
              </a:rPr>
              <a:t>loci testimoni di suscettibilità</a:t>
            </a:r>
            <a:r>
              <a:rPr lang="it-IT" sz="1200" kern="1200" dirty="0" smtClean="0">
                <a:solidFill>
                  <a:schemeClr val="tx1"/>
                </a:solidFill>
                <a:latin typeface="+mn-lt"/>
                <a:ea typeface="+mn-ea"/>
                <a:cs typeface="+mn-cs"/>
              </a:rPr>
              <a:t>, che si combinano a configurare il fenotipo dell'artrosi delle mani - ma probabilmente non solo delle mani. Tuttavia il polimorfismo genetico che influenza alcune localizzazioni come l'artrosi del ginocchio varia attraverso le diverse etnie e sessi. Sono stati anche identificati alleli protettivi.</a:t>
            </a:r>
          </a:p>
          <a:p>
            <a:pPr eaLnBrk="1" hangingPunct="1">
              <a:spcBef>
                <a:spcPct val="0"/>
              </a:spcBef>
            </a:pPr>
            <a:endParaRPr lang="it-IT" sz="1200" kern="1200" dirty="0" smtClean="0">
              <a:solidFill>
                <a:schemeClr val="tx1"/>
              </a:solidFill>
              <a:latin typeface="+mn-lt"/>
              <a:ea typeface="+mn-ea"/>
              <a:cs typeface="+mn-cs"/>
            </a:endParaRPr>
          </a:p>
          <a:p>
            <a:pPr eaLnBrk="1" hangingPunct="1">
              <a:spcBef>
                <a:spcPct val="0"/>
              </a:spcBef>
            </a:pPr>
            <a:r>
              <a:rPr lang="it-IT" baseline="0" dirty="0" smtClean="0"/>
              <a:t>2)L’ </a:t>
            </a:r>
            <a:r>
              <a:rPr lang="it-IT" b="1" baseline="0" dirty="0" smtClean="0"/>
              <a:t>artrosi secondaria </a:t>
            </a:r>
            <a:r>
              <a:rPr lang="it-IT" baseline="0" dirty="0" smtClean="0"/>
              <a:t>viene a sua volta distinta in </a:t>
            </a:r>
            <a:r>
              <a:rPr lang="it-IT" b="1" u="sng" baseline="0" dirty="0" smtClean="0"/>
              <a:t>strutturale</a:t>
            </a:r>
            <a:r>
              <a:rPr lang="it-IT" baseline="0" dirty="0" smtClean="0"/>
              <a:t>  e </a:t>
            </a:r>
            <a:r>
              <a:rPr lang="it-IT" b="1" u="sng" baseline="0" dirty="0" smtClean="0"/>
              <a:t>meccanica</a:t>
            </a:r>
            <a:r>
              <a:rPr lang="it-IT" baseline="0" dirty="0" smtClean="0"/>
              <a:t>.</a:t>
            </a:r>
            <a:r>
              <a:rPr lang="it-IT" sz="1200" kern="1200" dirty="0" smtClean="0">
                <a:solidFill>
                  <a:schemeClr val="tx1"/>
                </a:solidFill>
                <a:latin typeface="+mn-lt"/>
                <a:ea typeface="+mn-ea"/>
                <a:cs typeface="+mn-cs"/>
              </a:rPr>
              <a:t> La definizione di </a:t>
            </a:r>
            <a:r>
              <a:rPr lang="it-IT" sz="1200" b="0" kern="1200" dirty="0" smtClean="0">
                <a:solidFill>
                  <a:schemeClr val="tx1"/>
                </a:solidFill>
                <a:latin typeface="+mn-lt"/>
                <a:ea typeface="+mn-ea"/>
                <a:cs typeface="+mn-cs"/>
              </a:rPr>
              <a:t>artrosi secondaria </a:t>
            </a:r>
            <a:r>
              <a:rPr lang="it-IT" sz="1200" kern="1200" dirty="0" smtClean="0">
                <a:solidFill>
                  <a:schemeClr val="tx1"/>
                </a:solidFill>
                <a:latin typeface="+mn-lt"/>
                <a:ea typeface="+mn-ea"/>
                <a:cs typeface="+mn-cs"/>
              </a:rPr>
              <a:t>è correlata con quella di una condizione </a:t>
            </a:r>
            <a:r>
              <a:rPr lang="it-IT" sz="1200" kern="1200" dirty="0" err="1" smtClean="0">
                <a:solidFill>
                  <a:schemeClr val="tx1"/>
                </a:solidFill>
                <a:latin typeface="+mn-lt"/>
                <a:ea typeface="+mn-ea"/>
                <a:cs typeface="+mn-cs"/>
              </a:rPr>
              <a:t>pre-artrosica</a:t>
            </a:r>
            <a:r>
              <a:rPr lang="it-IT" sz="1200" kern="1200" dirty="0" smtClean="0">
                <a:solidFill>
                  <a:schemeClr val="tx1"/>
                </a:solidFill>
                <a:latin typeface="+mn-lt"/>
                <a:ea typeface="+mn-ea"/>
                <a:cs typeface="+mn-cs"/>
              </a:rPr>
              <a:t>(per quanto  poco appropriato che sia il termine, indica un fatto preciso e confermato: </a:t>
            </a:r>
            <a:r>
              <a:rPr lang="it-IT" sz="1200" b="0" kern="1200" dirty="0" smtClean="0">
                <a:solidFill>
                  <a:schemeClr val="tx1"/>
                </a:solidFill>
                <a:latin typeface="+mn-lt"/>
                <a:ea typeface="+mn-ea"/>
                <a:cs typeface="+mn-cs"/>
              </a:rPr>
              <a:t>non c'è ancora l'artrosi ma sappiamo che verrà), </a:t>
            </a:r>
            <a:r>
              <a:rPr lang="it-IT" sz="1200" kern="1200" dirty="0" smtClean="0">
                <a:solidFill>
                  <a:schemeClr val="tx1"/>
                </a:solidFill>
                <a:latin typeface="+mn-lt"/>
                <a:ea typeface="+mn-ea"/>
                <a:cs typeface="+mn-cs"/>
              </a:rPr>
              <a:t>nella quale la prevalenza dell’artrosi è significativamente maggiore del normale: artrosi su pre-esistente malattia articolare, artrosi da fattori meccanici locali.</a:t>
            </a:r>
            <a:r>
              <a:rPr lang="it-IT" baseline="0" dirty="0" smtClean="0"/>
              <a:t> </a:t>
            </a:r>
          </a:p>
          <a:p>
            <a:pPr eaLnBrk="1" hangingPunct="1">
              <a:spcBef>
                <a:spcPct val="0"/>
              </a:spcBef>
            </a:pPr>
            <a:endParaRPr lang="it-IT" baseline="0" dirty="0" smtClean="0"/>
          </a:p>
          <a:p>
            <a:pPr eaLnBrk="1" hangingPunct="1">
              <a:spcBef>
                <a:spcPct val="0"/>
              </a:spcBef>
            </a:pPr>
            <a:r>
              <a:rPr lang="it-IT" baseline="0" dirty="0" smtClean="0"/>
              <a:t>a)Nella forma strutturale la cartilagine viene danneggiata da cause note(a partenza dall’osso, dalla sinovia o da traumatismi diretti della cartilagine): si sviluppa in questo modo una </a:t>
            </a:r>
            <a:r>
              <a:rPr lang="it-IT" baseline="0" dirty="0" err="1" smtClean="0"/>
              <a:t>condropatia</a:t>
            </a:r>
            <a:r>
              <a:rPr lang="it-IT" baseline="0" dirty="0" smtClean="0"/>
              <a:t> capace di rendere una </a:t>
            </a:r>
            <a:r>
              <a:rPr lang="it-IT" u="sng" baseline="0" dirty="0" smtClean="0"/>
              <a:t>cartilagine normale </a:t>
            </a:r>
            <a:r>
              <a:rPr lang="it-IT" baseline="0" dirty="0" smtClean="0"/>
              <a:t>sofferente, quindi meno resistente alle normali sollecitazioni esterne.</a:t>
            </a:r>
          </a:p>
          <a:p>
            <a:pPr eaLnBrk="1" hangingPunct="1">
              <a:spcBef>
                <a:spcPct val="0"/>
              </a:spcBef>
            </a:pPr>
            <a:endParaRPr lang="it-IT" baseline="0" dirty="0" smtClean="0"/>
          </a:p>
          <a:p>
            <a:pPr eaLnBrk="1" hangingPunct="1">
              <a:spcBef>
                <a:spcPct val="0"/>
              </a:spcBef>
            </a:pPr>
            <a:r>
              <a:rPr lang="it-IT" baseline="0" dirty="0" smtClean="0"/>
              <a:t>b)Nella seconda (meccanica) la cartilagine è sana e, in seguito a sollecitazioni abnormi(create da disturbi meccanici quali sovraccarico ponderale, </a:t>
            </a:r>
            <a:r>
              <a:rPr lang="it-IT" baseline="0" dirty="0" err="1" smtClean="0"/>
              <a:t>disassiamenti</a:t>
            </a:r>
            <a:r>
              <a:rPr lang="it-IT" baseline="0" dirty="0" smtClean="0"/>
              <a:t> in varo-valgo, displasie articolari) si subisce dei danni, determinando prima la </a:t>
            </a:r>
            <a:r>
              <a:rPr lang="it-IT" baseline="0" dirty="0" err="1" smtClean="0"/>
              <a:t>condrosi</a:t>
            </a:r>
            <a:r>
              <a:rPr lang="it-IT" baseline="0" dirty="0" smtClean="0"/>
              <a:t> poi l’artrosi.</a:t>
            </a:r>
          </a:p>
          <a:p>
            <a:pPr eaLnBrk="1" hangingPunct="1">
              <a:spcBef>
                <a:spcPct val="0"/>
              </a:spcBef>
            </a:pPr>
            <a:r>
              <a:rPr lang="it-IT" baseline="0" dirty="0" smtClean="0"/>
              <a:t>In realtà c è da dire che questa distinzione è piuttosto forzata, in quanto il confine fra le forme primitive e secondarie è piuttosto labile, inoltre non è detto che una forma primitiva non possa fungere da substrato per una forma secondaria. Discorso identico vale per la distinzione fra forme strutturali e meccaniche.</a:t>
            </a:r>
          </a:p>
          <a:p>
            <a:pPr eaLnBrk="1" hangingPunct="1">
              <a:spcBef>
                <a:spcPct val="0"/>
              </a:spcBef>
            </a:pPr>
            <a:endParaRPr lang="it-IT" baseline="0" dirty="0" smtClean="0"/>
          </a:p>
          <a:p>
            <a:pPr eaLnBrk="1" hangingPunct="1">
              <a:spcBef>
                <a:spcPct val="0"/>
              </a:spcBef>
            </a:pPr>
            <a:r>
              <a:rPr lang="it-IT" baseline="0" dirty="0" err="1" smtClean="0"/>
              <a:t>Sottolineamo</a:t>
            </a:r>
            <a:r>
              <a:rPr lang="it-IT" baseline="0" dirty="0" smtClean="0"/>
              <a:t> la differenza fondamentale fra le 2 forme secondarie: in una la cartilagine in partenza è normale, nell’altra è sofferente </a:t>
            </a:r>
            <a:r>
              <a:rPr lang="it-IT" baseline="0" dirty="0" err="1" smtClean="0"/>
              <a:t>èprima</a:t>
            </a:r>
            <a:r>
              <a:rPr lang="it-IT" baseline="0" dirty="0" smtClean="0"/>
              <a:t> ancora dello sviluppo dell’artrosi</a:t>
            </a:r>
          </a:p>
          <a:p>
            <a:pPr eaLnBrk="1" hangingPunct="1">
              <a:spcBef>
                <a:spcPct val="0"/>
              </a:spcBef>
            </a:pPr>
            <a:endParaRPr lang="it-IT"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it-IT" sz="1200" kern="1200" dirty="0" smtClean="0">
                <a:solidFill>
                  <a:schemeClr val="tx1"/>
                </a:solidFill>
                <a:latin typeface="+mn-lt"/>
                <a:ea typeface="+mn-ea"/>
                <a:cs typeface="+mn-cs"/>
              </a:rPr>
              <a:t>Motivazioni biologiche:Occorre rammentare che il tessuto cartilagineo articolare maturo è praticamente sprovvisto di vasi sanguigni e linfatici, di fibre nervose e di membrana basale e che la sua nutrizione avviene prevalentemente per </a:t>
            </a:r>
            <a:r>
              <a:rPr lang="it-IT" sz="1200" b="1" kern="1200" dirty="0" smtClean="0">
                <a:solidFill>
                  <a:schemeClr val="tx1"/>
                </a:solidFill>
                <a:latin typeface="+mn-lt"/>
                <a:ea typeface="+mn-ea"/>
                <a:cs typeface="+mn-cs"/>
              </a:rPr>
              <a:t>diffusione</a:t>
            </a:r>
            <a:r>
              <a:rPr lang="it-IT" sz="1200" kern="1200" dirty="0" smtClean="0">
                <a:solidFill>
                  <a:schemeClr val="tx1"/>
                </a:solidFill>
                <a:latin typeface="+mn-lt"/>
                <a:ea typeface="+mn-ea"/>
                <a:cs typeface="+mn-cs"/>
              </a:rPr>
              <a:t> dal liquido sinoviale articolare, e solo in piccola parte mediante il flusso sanguigno dei vasi ossei </a:t>
            </a:r>
            <a:r>
              <a:rPr lang="it-IT" sz="1200" kern="1200" dirty="0" err="1" smtClean="0">
                <a:solidFill>
                  <a:schemeClr val="tx1"/>
                </a:solidFill>
                <a:latin typeface="+mn-lt"/>
                <a:ea typeface="+mn-ea"/>
                <a:cs typeface="+mn-cs"/>
              </a:rPr>
              <a:t>subcondrali</a:t>
            </a:r>
            <a:r>
              <a:rPr lang="it-IT" sz="1200" kern="1200" dirty="0" smtClean="0">
                <a:solidFill>
                  <a:schemeClr val="tx1"/>
                </a:solidFill>
                <a:latin typeface="+mn-lt"/>
                <a:ea typeface="+mn-ea"/>
                <a:cs typeface="+mn-cs"/>
              </a:rPr>
              <a:t>: una situazione che </a:t>
            </a:r>
            <a:r>
              <a:rPr lang="it-IT" sz="1200" kern="1200" dirty="0" err="1" smtClean="0">
                <a:solidFill>
                  <a:schemeClr val="tx1"/>
                </a:solidFill>
                <a:latin typeface="+mn-lt"/>
                <a:ea typeface="+mn-ea"/>
                <a:cs typeface="+mn-cs"/>
              </a:rPr>
              <a:t>dev</a:t>
            </a:r>
            <a:r>
              <a:rPr lang="it-IT" sz="1200" kern="1200" dirty="0" smtClean="0">
                <a:solidFill>
                  <a:schemeClr val="tx1"/>
                </a:solidFill>
                <a:latin typeface="+mn-lt"/>
                <a:ea typeface="+mn-ea"/>
                <a:cs typeface="+mn-cs"/>
              </a:rPr>
              <a:t>'essere ritenuta responsabile della fisiologica vulnerabilità cartilaginea. In effetti </a:t>
            </a:r>
            <a:r>
              <a:rPr lang="it-IT" sz="1200" b="1" kern="1200" dirty="0" smtClean="0">
                <a:solidFill>
                  <a:schemeClr val="tx1"/>
                </a:solidFill>
                <a:latin typeface="+mn-lt"/>
                <a:ea typeface="+mn-ea"/>
                <a:cs typeface="+mn-cs"/>
              </a:rPr>
              <a:t>il blocco del meccanismo della diffusione </a:t>
            </a:r>
            <a:r>
              <a:rPr lang="it-IT" sz="1200" kern="1200" dirty="0" smtClean="0">
                <a:solidFill>
                  <a:schemeClr val="tx1"/>
                </a:solidFill>
                <a:latin typeface="+mn-lt"/>
                <a:ea typeface="+mn-ea"/>
                <a:cs typeface="+mn-cs"/>
              </a:rPr>
              <a:t>porta inevitabilmente alla compromissione cartilaginea e articolare. </a:t>
            </a:r>
          </a:p>
          <a:p>
            <a:pPr eaLnBrk="1" hangingPunct="1">
              <a:spcBef>
                <a:spcPct val="0"/>
              </a:spcBef>
            </a:pPr>
            <a:endParaRPr lang="it-IT" baseline="0" dirty="0" smtClean="0"/>
          </a:p>
          <a:p>
            <a:pPr eaLnBrk="1" hangingPunct="1">
              <a:spcBef>
                <a:spcPct val="0"/>
              </a:spcBef>
            </a:pPr>
            <a:r>
              <a:rPr lang="it-IT" sz="1200" kern="1200" dirty="0" smtClean="0">
                <a:solidFill>
                  <a:schemeClr val="tx1"/>
                </a:solidFill>
                <a:latin typeface="+mn-lt"/>
                <a:ea typeface="+mn-ea"/>
                <a:cs typeface="+mn-cs"/>
              </a:rPr>
              <a:t>Motivazioni meccaniche:Sotto il profilo bio-meccanico, resta valida l’evidenza che il </a:t>
            </a:r>
            <a:r>
              <a:rPr lang="it-IT" sz="1200" b="1" kern="1200" dirty="0" smtClean="0">
                <a:solidFill>
                  <a:schemeClr val="tx1"/>
                </a:solidFill>
                <a:latin typeface="+mn-lt"/>
                <a:ea typeface="+mn-ea"/>
                <a:cs typeface="+mn-cs"/>
              </a:rPr>
              <a:t>danno </a:t>
            </a:r>
            <a:r>
              <a:rPr lang="it-IT" sz="1200" b="1" kern="1200" dirty="0" err="1" smtClean="0">
                <a:solidFill>
                  <a:schemeClr val="tx1"/>
                </a:solidFill>
                <a:latin typeface="+mn-lt"/>
                <a:ea typeface="+mn-ea"/>
                <a:cs typeface="+mn-cs"/>
              </a:rPr>
              <a:t>artrosico</a:t>
            </a:r>
            <a:r>
              <a:rPr lang="it-IT" sz="1200" b="1" kern="1200" dirty="0" smtClean="0">
                <a:solidFill>
                  <a:schemeClr val="tx1"/>
                </a:solidFill>
                <a:latin typeface="+mn-lt"/>
                <a:ea typeface="+mn-ea"/>
                <a:cs typeface="+mn-cs"/>
              </a:rPr>
              <a:t> predilige le sedi in sovraccarico</a:t>
            </a:r>
            <a:r>
              <a:rPr lang="it-IT" sz="1200" kern="1200" dirty="0" smtClean="0">
                <a:solidFill>
                  <a:schemeClr val="tx1"/>
                </a:solidFill>
                <a:latin typeface="+mn-lt"/>
                <a:ea typeface="+mn-ea"/>
                <a:cs typeface="+mn-cs"/>
              </a:rPr>
              <a:t> e che la perdita di tessuto cartilagineo è il bilancio conclusivo a lunga distanza dell’alterazione metabolica e del progressivo deterioramento strutturale che ne consegue. L'effetto dei vari tipi di sovraccarico è particolarmente evidente nell'osservazione clinica a riguardo dell'artrosi delle articolazioni portanti. Possiamo poi definire diversi tipi di sovraccarico: quello </a:t>
            </a:r>
            <a:r>
              <a:rPr lang="it-IT" sz="1200" b="1" kern="1200" dirty="0" smtClean="0">
                <a:solidFill>
                  <a:schemeClr val="tx1"/>
                </a:solidFill>
                <a:latin typeface="+mn-lt"/>
                <a:ea typeface="+mn-ea"/>
                <a:cs typeface="+mn-cs"/>
              </a:rPr>
              <a:t>continuativo</a:t>
            </a:r>
            <a:r>
              <a:rPr lang="it-IT" sz="1200" b="1" kern="1200" baseline="0" dirty="0" smtClean="0">
                <a:solidFill>
                  <a:schemeClr val="tx1"/>
                </a:solidFill>
                <a:latin typeface="+mn-lt"/>
                <a:ea typeface="+mn-ea"/>
                <a:cs typeface="+mn-cs"/>
              </a:rPr>
              <a:t> </a:t>
            </a:r>
            <a:r>
              <a:rPr lang="it-IT" sz="1200" b="1" kern="1200" dirty="0" smtClean="0">
                <a:solidFill>
                  <a:schemeClr val="tx1"/>
                </a:solidFill>
                <a:latin typeface="+mn-lt"/>
                <a:ea typeface="+mn-ea"/>
                <a:cs typeface="+mn-cs"/>
              </a:rPr>
              <a:t>intrinseco </a:t>
            </a:r>
            <a:r>
              <a:rPr lang="it-IT" sz="1200" b="0" kern="1200" dirty="0" smtClean="0">
                <a:solidFill>
                  <a:schemeClr val="tx1"/>
                </a:solidFill>
                <a:latin typeface="+mn-lt"/>
                <a:ea typeface="+mn-ea"/>
                <a:cs typeface="+mn-cs"/>
              </a:rPr>
              <a:t>relativo ad una struttura displasica</a:t>
            </a:r>
            <a:r>
              <a:rPr lang="it-IT" sz="1200" kern="1200" dirty="0" smtClean="0">
                <a:solidFill>
                  <a:schemeClr val="tx1"/>
                </a:solidFill>
                <a:latin typeface="+mn-lt"/>
                <a:ea typeface="+mn-ea"/>
                <a:cs typeface="+mn-cs"/>
              </a:rPr>
              <a:t>, quello </a:t>
            </a:r>
            <a:r>
              <a:rPr lang="it-IT" sz="1200" b="1" kern="1200" dirty="0" smtClean="0">
                <a:solidFill>
                  <a:schemeClr val="tx1"/>
                </a:solidFill>
                <a:latin typeface="+mn-lt"/>
                <a:ea typeface="+mn-ea"/>
                <a:cs typeface="+mn-cs"/>
              </a:rPr>
              <a:t>intermittente esogeno</a:t>
            </a:r>
            <a:r>
              <a:rPr lang="it-IT" sz="1200" kern="1200" dirty="0" smtClean="0">
                <a:solidFill>
                  <a:schemeClr val="tx1"/>
                </a:solidFill>
                <a:latin typeface="+mn-lt"/>
                <a:ea typeface="+mn-ea"/>
                <a:cs typeface="+mn-cs"/>
              </a:rPr>
              <a:t>, quello ai </a:t>
            </a:r>
            <a:r>
              <a:rPr lang="it-IT" sz="1200" b="1" kern="1200" dirty="0" smtClean="0">
                <a:solidFill>
                  <a:schemeClr val="tx1"/>
                </a:solidFill>
                <a:latin typeface="+mn-lt"/>
                <a:ea typeface="+mn-ea"/>
                <a:cs typeface="+mn-cs"/>
              </a:rPr>
              <a:t>confini del trauma</a:t>
            </a:r>
            <a:r>
              <a:rPr lang="it-IT" sz="1200" kern="1200" dirty="0" smtClean="0">
                <a:solidFill>
                  <a:schemeClr val="tx1"/>
                </a:solidFill>
                <a:latin typeface="+mn-lt"/>
                <a:ea typeface="+mn-ea"/>
                <a:cs typeface="+mn-cs"/>
              </a:rPr>
              <a:t> per il quale è già stato ben definito tra gli altri fattori il ruolo delle microfratture cartilaginee, ma che potrebbe ancora riservare la sorpresa di una ben più reale e fine </a:t>
            </a:r>
            <a:r>
              <a:rPr lang="it-IT" sz="1200" b="1" kern="1200" dirty="0" smtClean="0">
                <a:solidFill>
                  <a:schemeClr val="tx1"/>
                </a:solidFill>
                <a:latin typeface="+mn-lt"/>
                <a:ea typeface="+mn-ea"/>
                <a:cs typeface="+mn-cs"/>
              </a:rPr>
              <a:t>destabilizzazione della matrice</a:t>
            </a:r>
            <a:r>
              <a:rPr lang="it-IT" sz="1200" kern="1200" dirty="0" smtClean="0">
                <a:solidFill>
                  <a:schemeClr val="tx1"/>
                </a:solidFill>
                <a:latin typeface="+mn-lt"/>
                <a:ea typeface="+mn-ea"/>
                <a:cs typeface="+mn-cs"/>
              </a:rPr>
              <a:t>, testimoniata da marcatori metabolici cartilaginei, e sottolineare energicamente l'interesse dell'intervento di protezione articolare precoce e multifattoriale in queste circostanze.</a:t>
            </a:r>
            <a:br>
              <a:rPr lang="it-IT" sz="1200" kern="1200" dirty="0" smtClean="0">
                <a:solidFill>
                  <a:schemeClr val="tx1"/>
                </a:solidFill>
                <a:latin typeface="+mn-lt"/>
                <a:ea typeface="+mn-ea"/>
                <a:cs typeface="+mn-cs"/>
              </a:rPr>
            </a:b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6</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z="1200" kern="1200" dirty="0" smtClean="0">
                <a:solidFill>
                  <a:schemeClr val="tx1"/>
                </a:solidFill>
                <a:latin typeface="+mn-lt"/>
                <a:ea typeface="+mn-ea"/>
                <a:cs typeface="+mn-cs"/>
              </a:rPr>
              <a:t>Forme idiopatiche:Qui sono menzionati alcuni dei molteplici fattori(nel dettaglio)</a:t>
            </a:r>
            <a:r>
              <a:rPr lang="it-IT" sz="1200" kern="1200" baseline="0" dirty="0" smtClean="0">
                <a:solidFill>
                  <a:schemeClr val="tx1"/>
                </a:solidFill>
                <a:latin typeface="+mn-lt"/>
                <a:ea typeface="+mn-ea"/>
                <a:cs typeface="+mn-cs"/>
              </a:rPr>
              <a:t> potenzialmente causa di degenerazione </a:t>
            </a:r>
            <a:r>
              <a:rPr lang="it-IT" sz="1200" kern="1200" baseline="0" dirty="0" err="1" smtClean="0">
                <a:solidFill>
                  <a:schemeClr val="tx1"/>
                </a:solidFill>
                <a:latin typeface="+mn-lt"/>
                <a:ea typeface="+mn-ea"/>
                <a:cs typeface="+mn-cs"/>
              </a:rPr>
              <a:t>artrosica</a:t>
            </a:r>
            <a:r>
              <a:rPr lang="it-IT" sz="1200" kern="1200" baseline="0" dirty="0" smtClean="0">
                <a:solidFill>
                  <a:schemeClr val="tx1"/>
                </a:solidFill>
                <a:latin typeface="+mn-lt"/>
                <a:ea typeface="+mn-ea"/>
                <a:cs typeface="+mn-cs"/>
              </a:rPr>
              <a:t>. Ovviamente le forme idiopatiche per definizione non hanno una causa nota. Fattori genetici sono fortemente sospettati.</a:t>
            </a:r>
          </a:p>
          <a:p>
            <a:pPr eaLnBrk="1" hangingPunct="1">
              <a:spcBef>
                <a:spcPct val="0"/>
              </a:spcBef>
            </a:pPr>
            <a:endParaRPr lang="it-IT" sz="1200" kern="1200" baseline="0" dirty="0" smtClean="0">
              <a:solidFill>
                <a:schemeClr val="tx1"/>
              </a:solidFill>
              <a:latin typeface="+mn-lt"/>
              <a:ea typeface="+mn-ea"/>
              <a:cs typeface="+mn-cs"/>
            </a:endParaRPr>
          </a:p>
          <a:p>
            <a:pPr eaLnBrk="1" hangingPunct="1">
              <a:spcBef>
                <a:spcPct val="0"/>
              </a:spcBef>
            </a:pPr>
            <a:r>
              <a:rPr lang="it-IT" sz="1200" kern="1200" baseline="0" dirty="0" smtClean="0">
                <a:solidFill>
                  <a:schemeClr val="tx1"/>
                </a:solidFill>
                <a:latin typeface="+mn-lt"/>
                <a:ea typeface="+mn-ea"/>
                <a:cs typeface="+mn-cs"/>
              </a:rPr>
              <a:t>Forme meccaniche:Tra i </a:t>
            </a:r>
            <a:r>
              <a:rPr lang="it-IT" sz="1200" kern="1200" baseline="0" dirty="0" err="1" smtClean="0">
                <a:solidFill>
                  <a:schemeClr val="tx1"/>
                </a:solidFill>
                <a:latin typeface="+mn-lt"/>
                <a:ea typeface="+mn-ea"/>
                <a:cs typeface="+mn-cs"/>
              </a:rPr>
              <a:t>dismorfismi</a:t>
            </a:r>
            <a:r>
              <a:rPr lang="it-IT" sz="1200" kern="1200" baseline="0" dirty="0" smtClean="0">
                <a:solidFill>
                  <a:schemeClr val="tx1"/>
                </a:solidFill>
                <a:latin typeface="+mn-lt"/>
                <a:ea typeface="+mn-ea"/>
                <a:cs typeface="+mn-cs"/>
              </a:rPr>
              <a:t>(displasie) citiamo conseguenze di patologie quali la </a:t>
            </a:r>
            <a:r>
              <a:rPr lang="it-IT" sz="1200" kern="1200" baseline="0" dirty="0" err="1" smtClean="0">
                <a:solidFill>
                  <a:schemeClr val="tx1"/>
                </a:solidFill>
                <a:latin typeface="+mn-lt"/>
                <a:ea typeface="+mn-ea"/>
                <a:cs typeface="+mn-cs"/>
              </a:rPr>
              <a:t>dca</a:t>
            </a:r>
            <a:r>
              <a:rPr lang="it-IT" sz="1200" kern="1200" baseline="0" dirty="0" smtClean="0">
                <a:solidFill>
                  <a:schemeClr val="tx1"/>
                </a:solidFill>
                <a:latin typeface="+mn-lt"/>
                <a:ea typeface="+mn-ea"/>
                <a:cs typeface="+mn-cs"/>
              </a:rPr>
              <a:t>, l’</a:t>
            </a:r>
            <a:r>
              <a:rPr lang="it-IT" sz="1200" kern="1200" baseline="0" dirty="0" err="1" smtClean="0">
                <a:solidFill>
                  <a:schemeClr val="tx1"/>
                </a:solidFill>
                <a:latin typeface="+mn-lt"/>
                <a:ea typeface="+mn-ea"/>
                <a:cs typeface="+mn-cs"/>
              </a:rPr>
              <a:t>osteocondrosi</a:t>
            </a:r>
            <a:r>
              <a:rPr lang="it-IT" sz="1200" kern="1200" baseline="0" dirty="0" smtClean="0">
                <a:solidFill>
                  <a:schemeClr val="tx1"/>
                </a:solidFill>
                <a:latin typeface="+mn-lt"/>
                <a:ea typeface="+mn-ea"/>
                <a:cs typeface="+mn-cs"/>
              </a:rPr>
              <a:t>, l’</a:t>
            </a:r>
            <a:r>
              <a:rPr lang="it-IT" sz="1200" kern="1200" baseline="0" dirty="0" err="1" smtClean="0">
                <a:solidFill>
                  <a:schemeClr val="tx1"/>
                </a:solidFill>
                <a:latin typeface="+mn-lt"/>
                <a:ea typeface="+mn-ea"/>
                <a:cs typeface="+mn-cs"/>
              </a:rPr>
              <a:t>epifisiolisi</a:t>
            </a:r>
            <a:r>
              <a:rPr lang="it-IT" sz="1200" kern="1200" baseline="0" dirty="0" smtClean="0">
                <a:solidFill>
                  <a:schemeClr val="tx1"/>
                </a:solidFill>
                <a:latin typeface="+mn-lt"/>
                <a:ea typeface="+mn-ea"/>
                <a:cs typeface="+mn-cs"/>
              </a:rPr>
              <a:t>. Il varismo e valgismo di anca e ginocchio ecc. sono tutte condizioni che alterano al corretta distribuzione delle forze sulle superfici articolari. </a:t>
            </a:r>
          </a:p>
          <a:p>
            <a:pPr eaLnBrk="1" hangingPunct="1">
              <a:spcBef>
                <a:spcPct val="0"/>
              </a:spcBef>
            </a:pPr>
            <a:r>
              <a:rPr lang="it-IT" sz="1200" kern="1200" baseline="0" dirty="0" smtClean="0">
                <a:solidFill>
                  <a:schemeClr val="tx1"/>
                </a:solidFill>
                <a:latin typeface="+mn-lt"/>
                <a:ea typeface="+mn-ea"/>
                <a:cs typeface="+mn-cs"/>
              </a:rPr>
              <a:t>Anche l’obesità può essere considerato un agente traumatico , con azione continua, paragonabile a quello che subisce l’articolazione di uno sportivo o di un qualsiasi professionista che per motivi lavorativi sollecita abnormemente l’articolazione in questione.</a:t>
            </a:r>
          </a:p>
          <a:p>
            <a:pPr eaLnBrk="1" hangingPunct="1">
              <a:spcBef>
                <a:spcPct val="0"/>
              </a:spcBef>
            </a:pPr>
            <a:endParaRPr lang="it-IT" sz="1200" kern="1200" baseline="0" dirty="0" smtClean="0">
              <a:solidFill>
                <a:schemeClr val="tx1"/>
              </a:solidFill>
              <a:latin typeface="+mn-lt"/>
              <a:ea typeface="+mn-ea"/>
              <a:cs typeface="+mn-cs"/>
            </a:endParaRPr>
          </a:p>
          <a:p>
            <a:pPr eaLnBrk="1" hangingPunct="1">
              <a:spcBef>
                <a:spcPct val="0"/>
              </a:spcBef>
            </a:pPr>
            <a:r>
              <a:rPr lang="it-IT" sz="1200" kern="1200" baseline="0" dirty="0" smtClean="0">
                <a:solidFill>
                  <a:schemeClr val="tx1"/>
                </a:solidFill>
                <a:latin typeface="+mn-lt"/>
                <a:ea typeface="+mn-ea"/>
                <a:cs typeface="+mn-cs"/>
              </a:rPr>
              <a:t>Forme strutturali:Età e artrosi non sono sinonimi. O meglio la senescenza della cartilagine e l’artrosi non sono sinonimi, ma una cartilagine senile è di certo meno capace di rispondere alle normali esigenze dell’articolazione e per questo suscettibile di degenerazioni </a:t>
            </a:r>
            <a:r>
              <a:rPr lang="it-IT" sz="1200" kern="1200" baseline="0" dirty="0" err="1" smtClean="0">
                <a:solidFill>
                  <a:schemeClr val="tx1"/>
                </a:solidFill>
                <a:latin typeface="+mn-lt"/>
                <a:ea typeface="+mn-ea"/>
                <a:cs typeface="+mn-cs"/>
              </a:rPr>
              <a:t>artrosiche</a:t>
            </a:r>
            <a:r>
              <a:rPr lang="it-IT" sz="1200" kern="1200" baseline="0" dirty="0" smtClean="0">
                <a:solidFill>
                  <a:schemeClr val="tx1"/>
                </a:solidFill>
                <a:latin typeface="+mn-lt"/>
                <a:ea typeface="+mn-ea"/>
                <a:cs typeface="+mn-cs"/>
              </a:rPr>
              <a:t>.</a:t>
            </a:r>
          </a:p>
          <a:p>
            <a:pPr eaLnBrk="1" hangingPunct="1">
              <a:spcBef>
                <a:spcPct val="0"/>
              </a:spcBef>
            </a:pPr>
            <a:r>
              <a:rPr lang="it-IT" sz="1200" kern="1200" baseline="0" dirty="0" smtClean="0">
                <a:solidFill>
                  <a:schemeClr val="tx1"/>
                </a:solidFill>
                <a:latin typeface="+mn-lt"/>
                <a:ea typeface="+mn-ea"/>
                <a:cs typeface="+mn-cs"/>
              </a:rPr>
              <a:t>Patologie focali(come l’osteocondrite e l’</a:t>
            </a:r>
            <a:r>
              <a:rPr lang="it-IT" sz="1200" kern="1200" baseline="0" dirty="0" err="1" smtClean="0">
                <a:solidFill>
                  <a:schemeClr val="tx1"/>
                </a:solidFill>
                <a:latin typeface="+mn-lt"/>
                <a:ea typeface="+mn-ea"/>
                <a:cs typeface="+mn-cs"/>
              </a:rPr>
              <a:t>osteonecrosi</a:t>
            </a:r>
            <a:r>
              <a:rPr lang="it-IT" sz="1200" kern="1200" baseline="0" dirty="0" smtClean="0">
                <a:solidFill>
                  <a:schemeClr val="tx1"/>
                </a:solidFill>
                <a:latin typeface="+mn-lt"/>
                <a:ea typeface="+mn-ea"/>
                <a:cs typeface="+mn-cs"/>
              </a:rPr>
              <a:t>) o generali possono anch’esse essere causa di artrosi</a:t>
            </a:r>
          </a:p>
          <a:p>
            <a:pPr eaLnBrk="1" hangingPunct="1">
              <a:spcBef>
                <a:spcPct val="0"/>
              </a:spcBef>
            </a:pPr>
            <a:r>
              <a:rPr lang="it-IT" sz="1200" kern="1200" baseline="0" dirty="0" smtClean="0">
                <a:solidFill>
                  <a:schemeClr val="tx1"/>
                </a:solidFill>
                <a:latin typeface="+mn-lt"/>
                <a:ea typeface="+mn-ea"/>
                <a:cs typeface="+mn-cs"/>
              </a:rPr>
              <a:t>Tra le forme strutturali menzioniamo i traumi(questi sono capaci di causare un danno diretto o indiretto delle superfici cartilaginee) e di conseguenza un alterata distribuzione delle forze.</a:t>
            </a:r>
          </a:p>
          <a:p>
            <a:pPr eaLnBrk="1" hangingPunct="1">
              <a:spcBef>
                <a:spcPct val="0"/>
              </a:spcBef>
            </a:pPr>
            <a:r>
              <a:rPr lang="it-IT" sz="1200" kern="1200" baseline="0" dirty="0" smtClean="0">
                <a:solidFill>
                  <a:schemeClr val="tx1"/>
                </a:solidFill>
                <a:latin typeface="+mn-lt"/>
                <a:ea typeface="+mn-ea"/>
                <a:cs typeface="+mn-cs"/>
              </a:rPr>
              <a:t>Patologie generali quali la </a:t>
            </a:r>
            <a:r>
              <a:rPr lang="it-IT" sz="1200" kern="1200" baseline="0" dirty="0" err="1" smtClean="0">
                <a:solidFill>
                  <a:schemeClr val="tx1"/>
                </a:solidFill>
                <a:latin typeface="+mn-lt"/>
                <a:ea typeface="+mn-ea"/>
                <a:cs typeface="+mn-cs"/>
              </a:rPr>
              <a:t>condrocalcinosi</a:t>
            </a:r>
            <a:r>
              <a:rPr lang="it-IT" sz="1200" kern="1200" baseline="0" dirty="0" smtClean="0">
                <a:solidFill>
                  <a:schemeClr val="tx1"/>
                </a:solidFill>
                <a:latin typeface="+mn-lt"/>
                <a:ea typeface="+mn-ea"/>
                <a:cs typeface="+mn-cs"/>
              </a:rPr>
              <a:t> o la gotta, accentuando l’</a:t>
            </a:r>
            <a:r>
              <a:rPr lang="it-IT" sz="1200" kern="1200" baseline="0" dirty="0" err="1" smtClean="0">
                <a:solidFill>
                  <a:schemeClr val="tx1"/>
                </a:solidFill>
                <a:latin typeface="+mn-lt"/>
                <a:ea typeface="+mn-ea"/>
                <a:cs typeface="+mn-cs"/>
              </a:rPr>
              <a:t>artrito</a:t>
            </a:r>
            <a:r>
              <a:rPr lang="it-IT" sz="1200" kern="1200" baseline="0" dirty="0" smtClean="0">
                <a:solidFill>
                  <a:schemeClr val="tx1"/>
                </a:solidFill>
                <a:latin typeface="+mn-lt"/>
                <a:ea typeface="+mn-ea"/>
                <a:cs typeface="+mn-cs"/>
              </a:rPr>
              <a:t> fra le superfici articolari possono essere considerati importanti fattori predisponenti.</a:t>
            </a: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7</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z="1200" kern="1200" dirty="0" smtClean="0">
                <a:solidFill>
                  <a:schemeClr val="tx1"/>
                </a:solidFill>
                <a:latin typeface="+mn-lt"/>
                <a:ea typeface="+mn-ea"/>
                <a:cs typeface="+mn-cs"/>
              </a:rPr>
              <a:t>Discutibile</a:t>
            </a:r>
            <a:r>
              <a:rPr lang="it-IT" sz="1200" kern="1200" baseline="0" dirty="0" smtClean="0">
                <a:solidFill>
                  <a:schemeClr val="tx1"/>
                </a:solidFill>
                <a:latin typeface="+mn-lt"/>
                <a:ea typeface="+mn-ea"/>
                <a:cs typeface="+mn-cs"/>
              </a:rPr>
              <a:t> è la il legame dell’artrosi e un’articolazione normale di uno sportivo(facciamo riferimento agli agonisti). </a:t>
            </a:r>
          </a:p>
          <a:p>
            <a:pPr eaLnBrk="1" hangingPunct="1">
              <a:spcBef>
                <a:spcPct val="0"/>
              </a:spcBef>
            </a:pPr>
            <a:endParaRPr lang="it-IT" sz="1200" kern="1200" baseline="0" dirty="0" smtClean="0">
              <a:solidFill>
                <a:schemeClr val="tx1"/>
              </a:solidFill>
              <a:latin typeface="+mn-lt"/>
              <a:ea typeface="+mn-ea"/>
              <a:cs typeface="+mn-cs"/>
            </a:endParaRPr>
          </a:p>
          <a:p>
            <a:pPr eaLnBrk="1" hangingPunct="1">
              <a:spcBef>
                <a:spcPct val="0"/>
              </a:spcBef>
            </a:pPr>
            <a:r>
              <a:rPr lang="it-IT" sz="1200" kern="1200" baseline="0" dirty="0" smtClean="0">
                <a:solidFill>
                  <a:schemeClr val="tx1"/>
                </a:solidFill>
                <a:latin typeface="+mn-lt"/>
                <a:ea typeface="+mn-ea"/>
                <a:cs typeface="+mn-cs"/>
              </a:rPr>
              <a:t>P</a:t>
            </a:r>
            <a:r>
              <a:rPr lang="it-IT" sz="1200" kern="1200" dirty="0" smtClean="0">
                <a:solidFill>
                  <a:schemeClr val="tx1"/>
                </a:solidFill>
                <a:latin typeface="+mn-lt"/>
                <a:ea typeface="+mn-ea"/>
                <a:cs typeface="+mn-cs"/>
              </a:rPr>
              <a:t>uò accadere se l'atleta è portatore di displasie anche lievi per esempio dell'anca e del ginocchio, che possono facilmente sfuggire agli accertamenti, e soprattutto se la sollecitazione dovuta al gesto sportivo si fa su queste articolazioni. L</a:t>
            </a:r>
            <a:r>
              <a:rPr lang="it-IT" sz="1200" b="1" kern="1200" dirty="0" smtClean="0">
                <a:solidFill>
                  <a:schemeClr val="tx1"/>
                </a:solidFill>
                <a:latin typeface="+mn-lt"/>
                <a:ea typeface="+mn-ea"/>
                <a:cs typeface="+mn-cs"/>
              </a:rPr>
              <a:t>'instabilità articolare minore</a:t>
            </a:r>
            <a:r>
              <a:rPr lang="it-IT" sz="1200" kern="1200" dirty="0" smtClean="0">
                <a:solidFill>
                  <a:schemeClr val="tx1"/>
                </a:solidFill>
                <a:latin typeface="+mn-lt"/>
                <a:ea typeface="+mn-ea"/>
                <a:cs typeface="+mn-cs"/>
              </a:rPr>
              <a:t>, innocua nella vita normale, inclina all'artrosi quando si somma al sovraccarico meccanico talora strenuo come si verifica nello sportivo. Ciò è tanto più vero se il tipo di sport prescelto è in conflitto con una vera e propria sindrome da </a:t>
            </a:r>
            <a:r>
              <a:rPr lang="it-IT" sz="1200" kern="1200" dirty="0" err="1" smtClean="0">
                <a:solidFill>
                  <a:schemeClr val="tx1"/>
                </a:solidFill>
                <a:latin typeface="+mn-lt"/>
                <a:ea typeface="+mn-ea"/>
                <a:cs typeface="+mn-cs"/>
              </a:rPr>
              <a:t>ipermobilità</a:t>
            </a:r>
            <a:r>
              <a:rPr lang="it-IT" sz="1200" kern="1200" dirty="0" smtClean="0">
                <a:solidFill>
                  <a:schemeClr val="tx1"/>
                </a:solidFill>
                <a:latin typeface="+mn-lt"/>
                <a:ea typeface="+mn-ea"/>
                <a:cs typeface="+mn-cs"/>
              </a:rPr>
              <a:t> articolare benigna, o addirittura sfrutta questa per conseguire risultati atletici di rilievo. Le stesse considerazioni valgono per attività affini allo sport (come determinate </a:t>
            </a:r>
            <a:r>
              <a:rPr lang="it-IT" sz="1200" b="1" kern="1200" dirty="0" smtClean="0">
                <a:solidFill>
                  <a:schemeClr val="tx1"/>
                </a:solidFill>
                <a:latin typeface="+mn-lt"/>
                <a:ea typeface="+mn-ea"/>
                <a:cs typeface="+mn-cs"/>
              </a:rPr>
              <a:t>attività artistiche</a:t>
            </a:r>
            <a:r>
              <a:rPr lang="it-IT" sz="1200" kern="1200" dirty="0" smtClean="0">
                <a:solidFill>
                  <a:schemeClr val="tx1"/>
                </a:solidFill>
                <a:latin typeface="+mn-lt"/>
                <a:ea typeface="+mn-ea"/>
                <a:cs typeface="+mn-cs"/>
              </a:rPr>
              <a:t>) che estremizzano ripetitivamente la sollecitazione articolare. </a:t>
            </a:r>
            <a:br>
              <a:rPr lang="it-IT" sz="1200" kern="1200" dirty="0" smtClean="0">
                <a:solidFill>
                  <a:schemeClr val="tx1"/>
                </a:solidFill>
                <a:latin typeface="+mn-lt"/>
                <a:ea typeface="+mn-ea"/>
                <a:cs typeface="+mn-cs"/>
              </a:rPr>
            </a:br>
            <a:endParaRPr lang="it-IT" sz="1200" kern="1200" dirty="0" smtClean="0">
              <a:solidFill>
                <a:schemeClr val="tx1"/>
              </a:solidFill>
              <a:latin typeface="+mn-lt"/>
              <a:ea typeface="+mn-ea"/>
              <a:cs typeface="+mn-cs"/>
            </a:endParaRPr>
          </a:p>
          <a:p>
            <a:pPr eaLnBrk="1" hangingPunct="1">
              <a:spcBef>
                <a:spcPct val="0"/>
              </a:spcBef>
            </a:pPr>
            <a:r>
              <a:rPr lang="it-IT" sz="1200" kern="1200" dirty="0" smtClean="0">
                <a:solidFill>
                  <a:schemeClr val="tx1"/>
                </a:solidFill>
                <a:latin typeface="+mn-lt"/>
                <a:ea typeface="+mn-ea"/>
                <a:cs typeface="+mn-cs"/>
              </a:rPr>
              <a:t>Le franche</a:t>
            </a:r>
            <a:r>
              <a:rPr lang="it-IT" sz="1200" b="1" kern="1200" dirty="0" smtClean="0">
                <a:solidFill>
                  <a:schemeClr val="tx1"/>
                </a:solidFill>
                <a:latin typeface="+mn-lt"/>
                <a:ea typeface="+mn-ea"/>
                <a:cs typeface="+mn-cs"/>
              </a:rPr>
              <a:t> lesioni del menisco e dei legamenti del ginocchio</a:t>
            </a:r>
            <a:r>
              <a:rPr lang="it-IT" sz="1200" kern="1200" dirty="0" smtClean="0">
                <a:solidFill>
                  <a:schemeClr val="tx1"/>
                </a:solidFill>
                <a:latin typeface="+mn-lt"/>
                <a:ea typeface="+mn-ea"/>
                <a:cs typeface="+mn-cs"/>
              </a:rPr>
              <a:t>, come pure le</a:t>
            </a:r>
            <a:r>
              <a:rPr lang="it-IT" sz="1200" b="1" kern="1200" dirty="0" smtClean="0">
                <a:solidFill>
                  <a:schemeClr val="tx1"/>
                </a:solidFill>
                <a:latin typeface="+mn-lt"/>
                <a:ea typeface="+mn-ea"/>
                <a:cs typeface="+mn-cs"/>
              </a:rPr>
              <a:t> fratture </a:t>
            </a:r>
            <a:r>
              <a:rPr lang="it-IT" sz="1200" b="1" kern="1200" dirty="0" err="1" smtClean="0">
                <a:solidFill>
                  <a:schemeClr val="tx1"/>
                </a:solidFill>
                <a:latin typeface="+mn-lt"/>
                <a:ea typeface="+mn-ea"/>
                <a:cs typeface="+mn-cs"/>
              </a:rPr>
              <a:t>intra-articolari</a:t>
            </a:r>
            <a:r>
              <a:rPr lang="it-IT" sz="1200" kern="1200" dirty="0" smtClean="0">
                <a:solidFill>
                  <a:schemeClr val="tx1"/>
                </a:solidFill>
                <a:latin typeface="+mn-lt"/>
                <a:ea typeface="+mn-ea"/>
                <a:cs typeface="+mn-cs"/>
              </a:rPr>
              <a:t> di quest'articolazione, facili negli sport di contatto, sono </a:t>
            </a:r>
            <a:r>
              <a:rPr lang="it-IT" sz="1200" b="1" kern="1200" dirty="0" smtClean="0">
                <a:solidFill>
                  <a:schemeClr val="tx1"/>
                </a:solidFill>
                <a:latin typeface="+mn-lt"/>
                <a:ea typeface="+mn-ea"/>
                <a:cs typeface="+mn-cs"/>
              </a:rPr>
              <a:t>condizioni </a:t>
            </a:r>
            <a:r>
              <a:rPr lang="it-IT" sz="1200" b="1" kern="1200" dirty="0" err="1" smtClean="0">
                <a:solidFill>
                  <a:schemeClr val="tx1"/>
                </a:solidFill>
                <a:latin typeface="+mn-lt"/>
                <a:ea typeface="+mn-ea"/>
                <a:cs typeface="+mn-cs"/>
              </a:rPr>
              <a:t>preartrosiche</a:t>
            </a:r>
            <a:r>
              <a:rPr lang="it-IT" sz="1200" b="1" kern="1200" dirty="0" smtClean="0">
                <a:solidFill>
                  <a:schemeClr val="tx1"/>
                </a:solidFill>
                <a:latin typeface="+mn-lt"/>
                <a:ea typeface="+mn-ea"/>
                <a:cs typeface="+mn-cs"/>
              </a:rPr>
              <a:t> sicure</a:t>
            </a:r>
            <a:r>
              <a:rPr lang="it-IT" sz="1200" kern="1200" dirty="0" smtClean="0">
                <a:solidFill>
                  <a:schemeClr val="tx1"/>
                </a:solidFill>
                <a:latin typeface="+mn-lt"/>
                <a:ea typeface="+mn-ea"/>
                <a:cs typeface="+mn-cs"/>
              </a:rPr>
              <a:t> .</a:t>
            </a:r>
          </a:p>
          <a:p>
            <a:pPr eaLnBrk="1" hangingPunct="1">
              <a:spcBef>
                <a:spcPct val="0"/>
              </a:spcBef>
            </a:pPr>
            <a:endParaRPr lang="it-IT" sz="1200" kern="1200" dirty="0" smtClean="0">
              <a:solidFill>
                <a:schemeClr val="tx1"/>
              </a:solidFill>
              <a:latin typeface="+mn-lt"/>
              <a:ea typeface="+mn-ea"/>
              <a:cs typeface="+mn-cs"/>
            </a:endParaRPr>
          </a:p>
          <a:p>
            <a:pPr eaLnBrk="1" hangingPunct="1">
              <a:spcBef>
                <a:spcPct val="0"/>
              </a:spcBef>
            </a:pPr>
            <a:r>
              <a:rPr lang="it-IT" sz="1200" kern="1200" dirty="0" smtClean="0">
                <a:solidFill>
                  <a:schemeClr val="tx1"/>
                </a:solidFill>
                <a:latin typeface="+mn-lt"/>
                <a:ea typeface="+mn-ea"/>
                <a:cs typeface="+mn-cs"/>
              </a:rPr>
              <a:t>Nota: Non tutti i rimaneggiamenti ossei del complesso articolare degli atleti sono però condizioni </a:t>
            </a:r>
            <a:r>
              <a:rPr lang="it-IT" sz="1200" kern="1200" dirty="0" err="1" smtClean="0">
                <a:solidFill>
                  <a:schemeClr val="tx1"/>
                </a:solidFill>
                <a:latin typeface="+mn-lt"/>
                <a:ea typeface="+mn-ea"/>
                <a:cs typeface="+mn-cs"/>
              </a:rPr>
              <a:t>pre-artrosiche</a:t>
            </a:r>
            <a:r>
              <a:rPr lang="it-IT" sz="1200" kern="1200" dirty="0" smtClean="0">
                <a:solidFill>
                  <a:schemeClr val="tx1"/>
                </a:solidFill>
                <a:latin typeface="+mn-lt"/>
                <a:ea typeface="+mn-ea"/>
                <a:cs typeface="+mn-cs"/>
              </a:rPr>
              <a:t>: molte di esse sono solo, possibilmente, l'espressione anatomica di un adattamento al carico ottenuto con risultato funzionale favorevole. Le relative morfologie negli studi d'immagine sono ben note per la radiografia convenzionale, molto meno per le tecniche più recenti. </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8</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La</a:t>
            </a:r>
            <a:r>
              <a:rPr lang="it-IT" baseline="0" dirty="0" smtClean="0"/>
              <a:t> cartilagine in preda ai fenomeni flogistici tenta di reagire e di riparare le lesioni, per tali motivi si creano i </a:t>
            </a:r>
            <a:r>
              <a:rPr lang="it-IT" b="1" baseline="0" dirty="0" smtClean="0"/>
              <a:t>gruppi isogeni di </a:t>
            </a:r>
            <a:r>
              <a:rPr lang="it-IT" b="1" baseline="0" dirty="0" err="1" smtClean="0"/>
              <a:t>condrociti</a:t>
            </a:r>
            <a:r>
              <a:rPr lang="it-IT" baseline="0" dirty="0" smtClean="0"/>
              <a:t>, che vanno incontro a ipertrofia aumentando il loro metabolismo(maggiore produzione di fibrille collagene immature e di </a:t>
            </a:r>
            <a:r>
              <a:rPr lang="it-IT" baseline="0" dirty="0" err="1" smtClean="0"/>
              <a:t>proteoglicani</a:t>
            </a:r>
            <a:r>
              <a:rPr lang="it-IT" baseline="0" dirty="0" smtClean="0"/>
              <a:t>). Ma l’ipertrofia del </a:t>
            </a:r>
            <a:r>
              <a:rPr lang="it-IT" baseline="0" dirty="0" err="1" smtClean="0"/>
              <a:t>condrocita</a:t>
            </a:r>
            <a:r>
              <a:rPr lang="it-IT" baseline="0" dirty="0" smtClean="0"/>
              <a:t> comporta anche la produzione di </a:t>
            </a:r>
            <a:r>
              <a:rPr lang="it-IT" b="1" baseline="0" dirty="0" smtClean="0"/>
              <a:t>fosfatasi alcalina</a:t>
            </a:r>
            <a:r>
              <a:rPr lang="it-IT" baseline="0" dirty="0" smtClean="0"/>
              <a:t>, enzima questo che determina la precipitazione di </a:t>
            </a:r>
            <a:r>
              <a:rPr lang="it-IT" b="1" baseline="0" dirty="0" smtClean="0"/>
              <a:t>cristalli di </a:t>
            </a:r>
            <a:r>
              <a:rPr lang="it-IT" b="1" baseline="0" dirty="0" err="1" smtClean="0"/>
              <a:t>idrossiapatite</a:t>
            </a:r>
            <a:r>
              <a:rPr lang="it-IT" baseline="0" dirty="0" smtClean="0"/>
              <a:t>, che se vengono a contatto con la </a:t>
            </a:r>
            <a:r>
              <a:rPr lang="it-IT" b="1" baseline="0" dirty="0" smtClean="0"/>
              <a:t>membrana sinoviale </a:t>
            </a:r>
            <a:r>
              <a:rPr lang="it-IT" baseline="0" dirty="0" smtClean="0"/>
              <a:t>provocano l’infiammazione di quest’ultima con la liberazione di </a:t>
            </a:r>
            <a:r>
              <a:rPr lang="it-IT" b="1" baseline="0" dirty="0" smtClean="0"/>
              <a:t>enzimi </a:t>
            </a:r>
            <a:r>
              <a:rPr lang="it-IT" b="1" baseline="0" dirty="0" err="1" smtClean="0"/>
              <a:t>condrolitici</a:t>
            </a:r>
            <a:r>
              <a:rPr lang="it-IT" b="1" baseline="0" dirty="0" smtClean="0"/>
              <a:t> </a:t>
            </a:r>
            <a:r>
              <a:rPr lang="it-IT" baseline="0" dirty="0" smtClean="0"/>
              <a:t>(</a:t>
            </a:r>
            <a:r>
              <a:rPr lang="it-IT" baseline="0" dirty="0" err="1" smtClean="0"/>
              <a:t>collagenasi</a:t>
            </a:r>
            <a:r>
              <a:rPr lang="it-IT" baseline="0" dirty="0" smtClean="0"/>
              <a:t>, metallo </a:t>
            </a:r>
            <a:r>
              <a:rPr lang="it-IT" baseline="0" dirty="0" err="1" smtClean="0"/>
              <a:t>proteasi</a:t>
            </a:r>
            <a:r>
              <a:rPr lang="it-IT" baseline="0" dirty="0" smtClean="0"/>
              <a:t> ecc).</a:t>
            </a:r>
          </a:p>
          <a:p>
            <a:pPr eaLnBrk="1" hangingPunct="1">
              <a:spcBef>
                <a:spcPct val="0"/>
              </a:spcBef>
            </a:pPr>
            <a:r>
              <a:rPr lang="it-IT" baseline="0" dirty="0" smtClean="0"/>
              <a:t>La membrana sinoviale va incontro a ipertrofia villosa per esaltazione dell’attività fagocitaria delle cellule sinoviali, con proliferazione o </a:t>
            </a:r>
            <a:r>
              <a:rPr lang="it-IT" baseline="0" dirty="0" err="1" smtClean="0"/>
              <a:t>pluristratificazione</a:t>
            </a:r>
            <a:r>
              <a:rPr lang="it-IT" baseline="0" dirty="0" smtClean="0"/>
              <a:t> dello strato intimale, parallelamente a una neoproduzione di vasi. In molti casi le lesioni sinoviali sfociano in una sinovite cronica con infiltrazione </a:t>
            </a:r>
            <a:r>
              <a:rPr lang="it-IT" baseline="0" dirty="0" err="1" smtClean="0"/>
              <a:t>monocitaria</a:t>
            </a:r>
            <a:r>
              <a:rPr lang="it-IT" baseline="0" dirty="0" smtClean="0"/>
              <a:t> e </a:t>
            </a:r>
            <a:r>
              <a:rPr lang="it-IT" baseline="0" dirty="0" err="1" smtClean="0"/>
              <a:t>plasmacellulare</a:t>
            </a:r>
            <a:r>
              <a:rPr lang="it-IT" baseline="0" dirty="0" smtClean="0"/>
              <a:t>.</a:t>
            </a:r>
            <a:r>
              <a:rPr lang="it-IT" sz="1200" kern="1200" dirty="0" smtClean="0">
                <a:solidFill>
                  <a:schemeClr val="tx1"/>
                </a:solidFill>
                <a:latin typeface="+mn-lt"/>
                <a:ea typeface="+mn-ea"/>
                <a:cs typeface="+mn-cs"/>
              </a:rPr>
              <a:t> La flogosi nell’artrosi va interpretata alla luce del concetto di mancato riconoscimento dei prodotti catabolici di disfacimento della matrice cartilaginea da parte dei macrofagi e dei linfociti: essi rappresenterebbero pertanto uno “stimolo antigenico in grado di innescare una risposta sinoviale di tipo autoimmune</a:t>
            </a:r>
            <a:endParaRPr lang="it-IT" baseline="0" dirty="0" smtClean="0"/>
          </a:p>
          <a:p>
            <a:pPr eaLnBrk="1" hangingPunct="1">
              <a:spcBef>
                <a:spcPct val="0"/>
              </a:spcBef>
            </a:pPr>
            <a:r>
              <a:rPr lang="it-IT" baseline="0" dirty="0" smtClean="0"/>
              <a:t>In alcuni casi detriti ossei e cartilaginei danno luogo a reazioni da corpo estraneo.</a:t>
            </a:r>
          </a:p>
          <a:p>
            <a:pPr eaLnBrk="1" hangingPunct="1">
              <a:spcBef>
                <a:spcPct val="0"/>
              </a:spcBef>
            </a:pPr>
            <a:r>
              <a:rPr lang="it-IT" baseline="0" dirty="0" smtClean="0"/>
              <a:t>La reazione sinoviale si </a:t>
            </a:r>
            <a:r>
              <a:rPr lang="it-IT" baseline="0" dirty="0" err="1" smtClean="0"/>
              <a:t>approfonda</a:t>
            </a:r>
            <a:r>
              <a:rPr lang="it-IT" baseline="0" dirty="0" smtClean="0"/>
              <a:t> ad interessare la capsula che va incontro a degenerazione fibrosa con ispessimento, irrigidimento e retrazione. Ne deriva </a:t>
            </a:r>
            <a:r>
              <a:rPr lang="it-IT" b="1" baseline="0" dirty="0" smtClean="0"/>
              <a:t>un riduzione dell’</a:t>
            </a:r>
            <a:r>
              <a:rPr lang="it-IT" b="1" baseline="0" dirty="0" err="1" smtClean="0"/>
              <a:t>articolarità</a:t>
            </a:r>
            <a:r>
              <a:rPr lang="it-IT" b="1" baseline="0" dirty="0" smtClean="0"/>
              <a:t> </a:t>
            </a:r>
            <a:r>
              <a:rPr lang="it-IT" baseline="0" dirty="0" smtClean="0"/>
              <a:t>che favorisce una più rapida usura della cartilagine.</a:t>
            </a:r>
          </a:p>
          <a:p>
            <a:pPr eaLnBrk="1" hangingPunct="1">
              <a:spcBef>
                <a:spcPct val="0"/>
              </a:spcBef>
            </a:pPr>
            <a:endParaRPr lang="it-IT" baseline="0" dirty="0" smtClean="0"/>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9</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9CFE343F-99A9-4844-953A-312582606390}" type="datetimeFigureOut">
              <a:rPr lang="it-IT"/>
              <a:pPr>
                <a:defRPr/>
              </a:pPr>
              <a:t>02/05/2011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BC6C869-F1DF-48F2-9A21-410AF37D849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DEAEB3C-4179-4131-B253-DFCB6863FA7E}" type="datetimeFigureOut">
              <a:rPr lang="it-IT"/>
              <a:pPr>
                <a:defRPr/>
              </a:pPr>
              <a:t>02/05/2011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04B84EF-9BF8-40AB-9FB1-0595C722AB06}"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375DDBB-E34A-4403-9527-41F2D99E945B}" type="datetimeFigureOut">
              <a:rPr lang="it-IT"/>
              <a:pPr>
                <a:defRPr/>
              </a:pPr>
              <a:t>02/05/2011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CF2C4A1-BA2D-4768-83FC-021827AD9C8E}"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77583B9-CA75-4B2E-864A-5272C1F13E76}" type="datetimeFigureOut">
              <a:rPr lang="it-IT"/>
              <a:pPr>
                <a:defRPr/>
              </a:pPr>
              <a:t>02/05/2011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A8F2378-A48B-4D4C-B723-A70514CB6708}"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361DB39C-2E4E-49F4-81A5-F852444E0798}" type="datetimeFigureOut">
              <a:rPr lang="it-IT"/>
              <a:pPr>
                <a:defRPr/>
              </a:pPr>
              <a:t>02/05/2011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2087C09-C974-47D5-9013-4053B9DA838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20467372-7AF4-42E8-BF85-0DADA6E10364}" type="datetimeFigureOut">
              <a:rPr lang="it-IT"/>
              <a:pPr>
                <a:defRPr/>
              </a:pPr>
              <a:t>02/05/2011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2353A46-9B68-42FE-93C2-EFFD96E42EC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91C254A9-BE70-49D3-B49A-E6DE21F30340}" type="datetimeFigureOut">
              <a:rPr lang="it-IT"/>
              <a:pPr>
                <a:defRPr/>
              </a:pPr>
              <a:t>02/05/2011</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11D81740-7A75-4F59-B218-BF9B9849562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E24C2DB9-5267-46DF-B0C7-1285B3EA880B}" type="datetimeFigureOut">
              <a:rPr lang="it-IT"/>
              <a:pPr>
                <a:defRPr/>
              </a:pPr>
              <a:t>02/05/2011</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473B4CE5-72AF-4EDF-8CB5-AEFA7F680E4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F79448F5-87EF-4BF6-BF76-61E2968E6457}" type="datetimeFigureOut">
              <a:rPr lang="it-IT"/>
              <a:pPr>
                <a:defRPr/>
              </a:pPr>
              <a:t>02/05/2011</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518B478-42FC-4209-8862-FF93C25B11AE}"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E77A4D3-FF59-4074-B916-FF7C5D1DC910}" type="datetimeFigureOut">
              <a:rPr lang="it-IT"/>
              <a:pPr>
                <a:defRPr/>
              </a:pPr>
              <a:t>02/05/2011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D59161E-2E4B-45DE-BE4C-21B1BE47D5D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BC06918-BD63-4F8D-B3C8-1AC4F16A9B99}" type="datetimeFigureOut">
              <a:rPr lang="it-IT"/>
              <a:pPr>
                <a:defRPr/>
              </a:pPr>
              <a:t>02/05/2011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CBCB04B-3A39-45D5-9414-11470502B39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7211BCE-FD22-4A18-AFDD-F57595EE2EBF}" type="datetimeFigureOut">
              <a:rPr lang="it-IT"/>
              <a:pPr>
                <a:defRPr/>
              </a:pPr>
              <a:t>02/05/2011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3FEC0D6-1597-4F62-969E-5B60021B67D3}"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2051"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2052" name="Immagine 4" descr="images.jpg"/>
          <p:cNvPicPr>
            <a:picLocks noChangeAspect="1"/>
          </p:cNvPicPr>
          <p:nvPr/>
        </p:nvPicPr>
        <p:blipFill>
          <a:blip r:embed="rId3" cstate="print"/>
          <a:srcRect/>
          <a:stretch>
            <a:fillRect/>
          </a:stretch>
        </p:blipFill>
        <p:spPr bwMode="auto">
          <a:xfrm>
            <a:off x="0" y="404813"/>
            <a:ext cx="1476375" cy="1474787"/>
          </a:xfrm>
          <a:prstGeom prst="rect">
            <a:avLst/>
          </a:prstGeom>
          <a:noFill/>
          <a:ln w="9525">
            <a:noFill/>
            <a:miter lim="800000"/>
            <a:headEnd/>
            <a:tailEnd/>
          </a:ln>
        </p:spPr>
      </p:pic>
      <p:sp>
        <p:nvSpPr>
          <p:cNvPr id="7" name="Rettangolo 6"/>
          <p:cNvSpPr/>
          <p:nvPr/>
        </p:nvSpPr>
        <p:spPr>
          <a:xfrm>
            <a:off x="1331913" y="404813"/>
            <a:ext cx="4572000" cy="1477962"/>
          </a:xfrm>
          <a:prstGeom prst="rect">
            <a:avLst/>
          </a:prstGeom>
        </p:spPr>
        <p:txBody>
          <a:bodyPr>
            <a:spAutoFit/>
          </a:bodyPr>
          <a:lstStyle/>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Università</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Degli</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Studi</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di</a:t>
            </a:r>
            <a:r>
              <a:rPr lang="en-GB" b="1" i="1" dirty="0">
                <a:effectLst>
                  <a:outerShdw blurRad="38100" dist="38100" dir="2700000" algn="tl">
                    <a:srgbClr val="C0C0C0"/>
                  </a:outerShdw>
                </a:effectLst>
                <a:latin typeface="Times New Roman" pitchFamily="18" charset="0"/>
              </a:rPr>
              <a:t> Catania</a:t>
            </a: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Dipartimento</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di</a:t>
            </a:r>
            <a:r>
              <a:rPr lang="en-GB" b="1" i="1" dirty="0">
                <a:effectLst>
                  <a:outerShdw blurRad="38100" dist="38100" dir="2700000" algn="tl">
                    <a:srgbClr val="C0C0C0"/>
                  </a:outerShdw>
                </a:effectLst>
                <a:latin typeface="Times New Roman" pitchFamily="18" charset="0"/>
              </a:rPr>
              <a:t> </a:t>
            </a: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Specialità</a:t>
            </a:r>
            <a:r>
              <a:rPr lang="en-GB" b="1" i="1" dirty="0">
                <a:effectLst>
                  <a:outerShdw blurRad="38100" dist="38100" dir="2700000" algn="tl">
                    <a:srgbClr val="C0C0C0"/>
                  </a:outerShdw>
                </a:effectLst>
                <a:latin typeface="Times New Roman" pitchFamily="18" charset="0"/>
              </a:rPr>
              <a:t> Medico </a:t>
            </a:r>
            <a:r>
              <a:rPr lang="en-GB" b="1" i="1" dirty="0" err="1">
                <a:effectLst>
                  <a:outerShdw blurRad="38100" dist="38100" dir="2700000" algn="tl">
                    <a:srgbClr val="C0C0C0"/>
                  </a:outerShdw>
                </a:effectLst>
                <a:latin typeface="Times New Roman" pitchFamily="18" charset="0"/>
              </a:rPr>
              <a:t>Chirurgiche</a:t>
            </a:r>
            <a:endParaRPr lang="en-GB" b="1" i="1" dirty="0">
              <a:effectLst>
                <a:outerShdw blurRad="38100" dist="38100" dir="2700000" algn="tl">
                  <a:srgbClr val="C0C0C0"/>
                </a:outerShdw>
              </a:effectLst>
              <a:latin typeface="Times New Roman" pitchFamily="18" charset="0"/>
            </a:endParaRP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Sezione</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di</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Ortopedia</a:t>
            </a:r>
            <a:r>
              <a:rPr lang="en-GB" b="1" i="1" dirty="0">
                <a:effectLst>
                  <a:outerShdw blurRad="38100" dist="38100" dir="2700000" algn="tl">
                    <a:srgbClr val="C0C0C0"/>
                  </a:outerShdw>
                </a:effectLst>
                <a:latin typeface="Times New Roman" pitchFamily="18" charset="0"/>
              </a:rPr>
              <a:t> e </a:t>
            </a:r>
            <a:r>
              <a:rPr lang="en-GB" b="1" i="1" dirty="0" err="1">
                <a:effectLst>
                  <a:outerShdw blurRad="38100" dist="38100" dir="2700000" algn="tl">
                    <a:srgbClr val="C0C0C0"/>
                  </a:outerShdw>
                </a:effectLst>
                <a:latin typeface="Times New Roman" pitchFamily="18" charset="0"/>
              </a:rPr>
              <a:t>Traumatologia</a:t>
            </a:r>
            <a:endParaRPr lang="en-GB" b="1" i="1" dirty="0">
              <a:effectLst>
                <a:outerShdw blurRad="38100" dist="38100" dir="2700000" algn="tl">
                  <a:srgbClr val="C0C0C0"/>
                </a:outerShdw>
              </a:effectLst>
              <a:latin typeface="Times New Roman" pitchFamily="18" charset="0"/>
            </a:endParaRP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Direttore</a:t>
            </a:r>
            <a:r>
              <a:rPr lang="en-GB" b="1" i="1" dirty="0">
                <a:effectLst>
                  <a:outerShdw blurRad="38100" dist="38100" dir="2700000" algn="tl">
                    <a:srgbClr val="C0C0C0"/>
                  </a:outerShdw>
                </a:effectLst>
                <a:latin typeface="Times New Roman" pitchFamily="18" charset="0"/>
              </a:rPr>
              <a:t>  Prof. G. </a:t>
            </a:r>
            <a:r>
              <a:rPr lang="en-GB" b="1" i="1" dirty="0" err="1">
                <a:effectLst>
                  <a:outerShdw blurRad="38100" dist="38100" dir="2700000" algn="tl">
                    <a:srgbClr val="C0C0C0"/>
                  </a:outerShdw>
                </a:effectLst>
                <a:latin typeface="Times New Roman" pitchFamily="18" charset="0"/>
              </a:rPr>
              <a:t>Sessa</a:t>
            </a:r>
            <a:endParaRPr lang="it-IT" dirty="0">
              <a:latin typeface="+mn-lt"/>
            </a:endParaRPr>
          </a:p>
        </p:txBody>
      </p:sp>
      <p:sp>
        <p:nvSpPr>
          <p:cNvPr id="2055" name="Rettangolo 7"/>
          <p:cNvSpPr>
            <a:spLocks noChangeArrowheads="1"/>
          </p:cNvSpPr>
          <p:nvPr/>
        </p:nvSpPr>
        <p:spPr bwMode="auto">
          <a:xfrm>
            <a:off x="468313" y="2349500"/>
            <a:ext cx="5327650" cy="769441"/>
          </a:xfrm>
          <a:prstGeom prst="rect">
            <a:avLst/>
          </a:prstGeom>
          <a:noFill/>
          <a:ln w="9525">
            <a:noFill/>
            <a:miter lim="800000"/>
            <a:headEnd/>
            <a:tailEnd/>
          </a:ln>
        </p:spPr>
        <p:txBody>
          <a:bodyPr>
            <a:spAutoFit/>
          </a:bodyPr>
          <a:lstStyle/>
          <a:p>
            <a:r>
              <a:rPr lang="it-IT" sz="4400" b="1" i="1" dirty="0" smtClean="0">
                <a:latin typeface="Calibri" pitchFamily="34" charset="0"/>
                <a:cs typeface="Times New Roman" pitchFamily="18" charset="0"/>
              </a:rPr>
              <a:t>Artrosi</a:t>
            </a:r>
            <a:endParaRPr lang="it-IT" sz="4400" b="1" dirty="0">
              <a:latin typeface="Calibri" pitchFamily="34" charset="0"/>
              <a:cs typeface="Times New Roman" pitchFamily="18" charset="0"/>
            </a:endParaRPr>
          </a:p>
        </p:txBody>
      </p:sp>
      <p:sp>
        <p:nvSpPr>
          <p:cNvPr id="2056" name="CasellaDiTesto 8"/>
          <p:cNvSpPr txBox="1">
            <a:spLocks noChangeArrowheads="1"/>
          </p:cNvSpPr>
          <p:nvPr/>
        </p:nvSpPr>
        <p:spPr bwMode="auto">
          <a:xfrm>
            <a:off x="0" y="5373688"/>
            <a:ext cx="5651500" cy="830262"/>
          </a:xfrm>
          <a:prstGeom prst="rect">
            <a:avLst/>
          </a:prstGeom>
          <a:noFill/>
          <a:ln w="9525">
            <a:noFill/>
            <a:miter lim="800000"/>
            <a:headEnd/>
            <a:tailEnd/>
          </a:ln>
        </p:spPr>
        <p:txBody>
          <a:bodyPr>
            <a:spAutoFit/>
          </a:bodyPr>
          <a:lstStyle/>
          <a:p>
            <a:r>
              <a:rPr lang="it-IT" sz="2400" b="1" i="1" dirty="0" smtClean="0">
                <a:latin typeface="Calibri" pitchFamily="34" charset="0"/>
              </a:rPr>
              <a:t>Prof. Carlo Prato; </a:t>
            </a:r>
            <a:endParaRPr lang="it-IT" sz="2400" b="1" i="1" dirty="0">
              <a:latin typeface="Calibri" pitchFamily="34" charset="0"/>
            </a:endParaRPr>
          </a:p>
          <a:p>
            <a:r>
              <a:rPr lang="it-IT" sz="2400" b="1" i="1" dirty="0" smtClean="0">
                <a:latin typeface="Calibri" pitchFamily="34" charset="0"/>
              </a:rPr>
              <a:t>Dott. Massimo </a:t>
            </a:r>
            <a:r>
              <a:rPr lang="it-IT" sz="2400" b="1" i="1" dirty="0" err="1">
                <a:latin typeface="Calibri" pitchFamily="34" charset="0"/>
              </a:rPr>
              <a:t>Cassarino</a:t>
            </a:r>
            <a:r>
              <a:rPr lang="it-IT" sz="2400" b="1" i="1" dirty="0">
                <a:latin typeface="Calibri"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FISIOPATOLOGIA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8" name="Immagine 7" descr="1298042043323Original.jpg"/>
          <p:cNvPicPr>
            <a:picLocks noChangeAspect="1"/>
          </p:cNvPicPr>
          <p:nvPr/>
        </p:nvPicPr>
        <p:blipFill>
          <a:blip r:embed="rId4" cstate="print"/>
          <a:stretch>
            <a:fillRect/>
          </a:stretch>
        </p:blipFill>
        <p:spPr>
          <a:xfrm>
            <a:off x="1547664" y="1628800"/>
            <a:ext cx="5969768" cy="3995514"/>
          </a:xfrm>
          <a:prstGeom prst="rect">
            <a:avLst/>
          </a:prstGeom>
        </p:spPr>
      </p:pic>
      <p:cxnSp>
        <p:nvCxnSpPr>
          <p:cNvPr id="10" name="Connettore 2 9"/>
          <p:cNvCxnSpPr/>
          <p:nvPr/>
        </p:nvCxnSpPr>
        <p:spPr>
          <a:xfrm flipV="1">
            <a:off x="2987824" y="2492896"/>
            <a:ext cx="1368152"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rot="10800000">
            <a:off x="5364088" y="3429000"/>
            <a:ext cx="7920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6372200" y="5661248"/>
            <a:ext cx="2771800" cy="923330"/>
          </a:xfrm>
          <a:prstGeom prst="rect">
            <a:avLst/>
          </a:prstGeom>
          <a:noFill/>
        </p:spPr>
        <p:txBody>
          <a:bodyPr wrap="square" rtlCol="0">
            <a:spAutoFit/>
          </a:bodyPr>
          <a:lstStyle/>
          <a:p>
            <a:pPr>
              <a:buFont typeface="Arial" pitchFamily="34" charset="0"/>
              <a:buChar char="•"/>
            </a:pPr>
            <a:r>
              <a:rPr lang="it-IT" b="1" dirty="0" smtClean="0">
                <a:latin typeface="+mj-lt"/>
              </a:rPr>
              <a:t>LIQUIDO SINOVIALE</a:t>
            </a:r>
          </a:p>
          <a:p>
            <a:pPr>
              <a:buFont typeface="Arial" pitchFamily="34" charset="0"/>
              <a:buChar char="•"/>
            </a:pPr>
            <a:endParaRPr lang="it-IT" b="1" dirty="0" smtClean="0">
              <a:latin typeface="+mj-lt"/>
            </a:endParaRPr>
          </a:p>
          <a:p>
            <a:pPr>
              <a:buFont typeface="Arial" pitchFamily="34" charset="0"/>
              <a:buChar char="•"/>
            </a:pPr>
            <a:r>
              <a:rPr lang="it-IT" b="1" dirty="0" smtClean="0">
                <a:latin typeface="+mj-lt"/>
              </a:rPr>
              <a:t>SCLEROSI SUBCONDRALE</a:t>
            </a:r>
            <a:endParaRPr lang="it-IT" b="1"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FISIOPATOLOGIA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17" name="Immagine 16" descr="sclerosi dell'osso subcondrale.jpg"/>
          <p:cNvPicPr>
            <a:picLocks noChangeAspect="1"/>
          </p:cNvPicPr>
          <p:nvPr/>
        </p:nvPicPr>
        <p:blipFill>
          <a:blip r:embed="rId4" cstate="print"/>
          <a:stretch>
            <a:fillRect/>
          </a:stretch>
        </p:blipFill>
        <p:spPr>
          <a:xfrm>
            <a:off x="2466975" y="1682923"/>
            <a:ext cx="4620620" cy="433836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FISIOPATOLOGIA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8" name="Immagine 7" descr="osteofitosi intarrtiucolare.jpg"/>
          <p:cNvPicPr>
            <a:picLocks noChangeAspect="1"/>
          </p:cNvPicPr>
          <p:nvPr/>
        </p:nvPicPr>
        <p:blipFill>
          <a:blip r:embed="rId4" cstate="print"/>
          <a:stretch>
            <a:fillRect/>
          </a:stretch>
        </p:blipFill>
        <p:spPr>
          <a:xfrm>
            <a:off x="2267744" y="1700808"/>
            <a:ext cx="5245546" cy="432048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FISIOPATOLOGIA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8" name="Immagine 7" descr="osteofitosi marginale e inserzionale.jpg"/>
          <p:cNvPicPr>
            <a:picLocks noChangeAspect="1"/>
          </p:cNvPicPr>
          <p:nvPr/>
        </p:nvPicPr>
        <p:blipFill>
          <a:blip r:embed="rId4" cstate="print"/>
          <a:stretch>
            <a:fillRect/>
          </a:stretch>
        </p:blipFill>
        <p:spPr>
          <a:xfrm>
            <a:off x="2339575" y="1700808"/>
            <a:ext cx="4968729" cy="424847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FISIOPATOLOGIA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12" name="Immagine 11" descr="cisti osse.jpg"/>
          <p:cNvPicPr>
            <a:picLocks noChangeAspect="1"/>
          </p:cNvPicPr>
          <p:nvPr/>
        </p:nvPicPr>
        <p:blipFill>
          <a:blip r:embed="rId4" cstate="print"/>
          <a:stretch>
            <a:fillRect/>
          </a:stretch>
        </p:blipFill>
        <p:spPr>
          <a:xfrm>
            <a:off x="2339752" y="1772816"/>
            <a:ext cx="4896544" cy="404238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ANATOMIA PATOLOGICA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1691680" y="1772816"/>
            <a:ext cx="5688632" cy="523220"/>
          </a:xfrm>
          <a:prstGeom prst="rect">
            <a:avLst/>
          </a:prstGeom>
          <a:noFill/>
        </p:spPr>
        <p:txBody>
          <a:bodyPr wrap="square" rtlCol="0">
            <a:spAutoFit/>
          </a:bodyPr>
          <a:lstStyle/>
          <a:p>
            <a:r>
              <a:rPr lang="it-IT" sz="2800" b="1" u="sng" dirty="0" smtClean="0">
                <a:latin typeface="+mj-lt"/>
              </a:rPr>
              <a:t>CLASSIFICAZIONE </a:t>
            </a:r>
            <a:r>
              <a:rPr lang="it-IT" sz="2800" b="1" u="sng" dirty="0" err="1" smtClean="0">
                <a:latin typeface="+mj-lt"/>
              </a:rPr>
              <a:t>DI</a:t>
            </a:r>
            <a:r>
              <a:rPr lang="it-IT" sz="2800" b="1" u="sng" dirty="0" smtClean="0">
                <a:latin typeface="+mj-lt"/>
              </a:rPr>
              <a:t> OUTERBRIDGE</a:t>
            </a:r>
            <a:endParaRPr lang="it-IT" sz="2800" b="1" u="sng" dirty="0">
              <a:latin typeface="+mj-lt"/>
            </a:endParaRPr>
          </a:p>
        </p:txBody>
      </p:sp>
      <p:sp>
        <p:nvSpPr>
          <p:cNvPr id="8" name="CasellaDiTesto 7"/>
          <p:cNvSpPr txBox="1"/>
          <p:nvPr/>
        </p:nvSpPr>
        <p:spPr>
          <a:xfrm>
            <a:off x="611560" y="2996952"/>
            <a:ext cx="6840760" cy="2308324"/>
          </a:xfrm>
          <a:prstGeom prst="rect">
            <a:avLst/>
          </a:prstGeom>
          <a:noFill/>
        </p:spPr>
        <p:txBody>
          <a:bodyPr wrap="square" rtlCol="0">
            <a:spAutoFit/>
          </a:bodyPr>
          <a:lstStyle/>
          <a:p>
            <a:pPr>
              <a:lnSpc>
                <a:spcPct val="150000"/>
              </a:lnSpc>
              <a:buFont typeface="Arial" pitchFamily="34" charset="0"/>
              <a:buChar char="•"/>
            </a:pPr>
            <a:r>
              <a:rPr lang="it-IT" sz="2400" dirty="0" smtClean="0">
                <a:latin typeface="+mj-lt"/>
              </a:rPr>
              <a:t>EDEMA</a:t>
            </a:r>
          </a:p>
          <a:p>
            <a:pPr>
              <a:lnSpc>
                <a:spcPct val="150000"/>
              </a:lnSpc>
              <a:buFont typeface="Arial" pitchFamily="34" charset="0"/>
              <a:buChar char="•"/>
            </a:pPr>
            <a:r>
              <a:rPr lang="it-IT" sz="2400" dirty="0" smtClean="0">
                <a:latin typeface="+mj-lt"/>
              </a:rPr>
              <a:t>FISSURAZIONE</a:t>
            </a:r>
          </a:p>
          <a:p>
            <a:pPr>
              <a:lnSpc>
                <a:spcPct val="150000"/>
              </a:lnSpc>
              <a:buFont typeface="Arial" pitchFamily="34" charset="0"/>
              <a:buChar char="•"/>
            </a:pPr>
            <a:r>
              <a:rPr lang="it-IT" sz="2400" dirty="0" smtClean="0">
                <a:latin typeface="+mj-lt"/>
              </a:rPr>
              <a:t>ULCERAZIONE</a:t>
            </a:r>
          </a:p>
          <a:p>
            <a:pPr>
              <a:lnSpc>
                <a:spcPct val="150000"/>
              </a:lnSpc>
              <a:buFont typeface="Arial" pitchFamily="34" charset="0"/>
              <a:buChar char="•"/>
            </a:pPr>
            <a:r>
              <a:rPr lang="it-IT" sz="2400" dirty="0" smtClean="0">
                <a:latin typeface="+mj-lt"/>
              </a:rPr>
              <a:t>EBURNEIZZAZIONE</a:t>
            </a:r>
            <a:endParaRPr lang="it-IT" sz="24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CLINICA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3131840" y="2564904"/>
            <a:ext cx="2592288" cy="830997"/>
          </a:xfrm>
          <a:prstGeom prst="rect">
            <a:avLst/>
          </a:prstGeom>
          <a:noFill/>
          <a:ln>
            <a:solidFill>
              <a:schemeClr val="tx2">
                <a:lumMod val="40000"/>
                <a:lumOff val="60000"/>
              </a:schemeClr>
            </a:solidFill>
          </a:ln>
        </p:spPr>
        <p:txBody>
          <a:bodyPr wrap="square" rtlCol="0">
            <a:spAutoFit/>
          </a:bodyPr>
          <a:lstStyle/>
          <a:p>
            <a:r>
              <a:rPr lang="it-IT" sz="4800" b="1" dirty="0" smtClean="0">
                <a:latin typeface="+mj-lt"/>
              </a:rPr>
              <a:t>DOLORE</a:t>
            </a:r>
            <a:endParaRPr lang="it-IT" sz="4800" b="1" dirty="0">
              <a:latin typeface="+mj-lt"/>
            </a:endParaRPr>
          </a:p>
        </p:txBody>
      </p:sp>
      <p:sp>
        <p:nvSpPr>
          <p:cNvPr id="8" name="CasellaDiTesto 7"/>
          <p:cNvSpPr txBox="1"/>
          <p:nvPr/>
        </p:nvSpPr>
        <p:spPr>
          <a:xfrm>
            <a:off x="0" y="3645024"/>
            <a:ext cx="2736304" cy="369332"/>
          </a:xfrm>
          <a:prstGeom prst="rect">
            <a:avLst/>
          </a:prstGeom>
          <a:noFill/>
          <a:ln>
            <a:solidFill>
              <a:schemeClr val="tx2">
                <a:lumMod val="40000"/>
                <a:lumOff val="60000"/>
              </a:schemeClr>
            </a:solidFill>
          </a:ln>
        </p:spPr>
        <p:txBody>
          <a:bodyPr wrap="square" rtlCol="0">
            <a:spAutoFit/>
          </a:bodyPr>
          <a:lstStyle/>
          <a:p>
            <a:r>
              <a:rPr lang="it-IT" dirty="0" smtClean="0"/>
              <a:t>DOLORE DA CARICO</a:t>
            </a:r>
            <a:endParaRPr lang="it-IT" dirty="0"/>
          </a:p>
        </p:txBody>
      </p:sp>
      <p:sp>
        <p:nvSpPr>
          <p:cNvPr id="9" name="CasellaDiTesto 8"/>
          <p:cNvSpPr txBox="1"/>
          <p:nvPr/>
        </p:nvSpPr>
        <p:spPr>
          <a:xfrm>
            <a:off x="6804248" y="3645024"/>
            <a:ext cx="2736304" cy="369332"/>
          </a:xfrm>
          <a:prstGeom prst="rect">
            <a:avLst/>
          </a:prstGeom>
          <a:noFill/>
          <a:ln>
            <a:solidFill>
              <a:schemeClr val="tx2">
                <a:lumMod val="40000"/>
                <a:lumOff val="60000"/>
              </a:schemeClr>
            </a:solidFill>
          </a:ln>
        </p:spPr>
        <p:txBody>
          <a:bodyPr wrap="square" rtlCol="0">
            <a:spAutoFit/>
          </a:bodyPr>
          <a:lstStyle/>
          <a:p>
            <a:r>
              <a:rPr lang="it-IT" dirty="0" smtClean="0"/>
              <a:t>DOLORE </a:t>
            </a:r>
            <a:r>
              <a:rPr lang="it-IT" dirty="0" err="1" smtClean="0"/>
              <a:t>DI</a:t>
            </a:r>
            <a:r>
              <a:rPr lang="it-IT" dirty="0" smtClean="0"/>
              <a:t> AVVIO</a:t>
            </a:r>
            <a:endParaRPr lang="it-IT" dirty="0"/>
          </a:p>
        </p:txBody>
      </p:sp>
      <p:sp>
        <p:nvSpPr>
          <p:cNvPr id="10" name="CasellaDiTesto 9"/>
          <p:cNvSpPr txBox="1"/>
          <p:nvPr/>
        </p:nvSpPr>
        <p:spPr>
          <a:xfrm>
            <a:off x="395536" y="4509120"/>
            <a:ext cx="2736304" cy="369332"/>
          </a:xfrm>
          <a:prstGeom prst="rect">
            <a:avLst/>
          </a:prstGeom>
          <a:noFill/>
          <a:ln>
            <a:solidFill>
              <a:schemeClr val="tx2">
                <a:lumMod val="40000"/>
                <a:lumOff val="60000"/>
              </a:schemeClr>
            </a:solidFill>
          </a:ln>
        </p:spPr>
        <p:txBody>
          <a:bodyPr wrap="square" rtlCol="0">
            <a:spAutoFit/>
          </a:bodyPr>
          <a:lstStyle/>
          <a:p>
            <a:r>
              <a:rPr lang="it-IT" dirty="0" smtClean="0"/>
              <a:t>DOLORE NOTTURNO</a:t>
            </a:r>
            <a:endParaRPr lang="it-IT" dirty="0"/>
          </a:p>
        </p:txBody>
      </p:sp>
      <p:sp>
        <p:nvSpPr>
          <p:cNvPr id="11" name="CasellaDiTesto 10"/>
          <p:cNvSpPr txBox="1"/>
          <p:nvPr/>
        </p:nvSpPr>
        <p:spPr>
          <a:xfrm>
            <a:off x="5076056" y="4509120"/>
            <a:ext cx="2736304" cy="369332"/>
          </a:xfrm>
          <a:prstGeom prst="rect">
            <a:avLst/>
          </a:prstGeom>
          <a:noFill/>
          <a:ln>
            <a:solidFill>
              <a:schemeClr val="tx2">
                <a:lumMod val="40000"/>
                <a:lumOff val="60000"/>
              </a:schemeClr>
            </a:solidFill>
          </a:ln>
        </p:spPr>
        <p:txBody>
          <a:bodyPr wrap="square" rtlCol="0">
            <a:spAutoFit/>
          </a:bodyPr>
          <a:lstStyle/>
          <a:p>
            <a:r>
              <a:rPr lang="it-IT" dirty="0" smtClean="0"/>
              <a:t>DOLORE A RIPOSO</a:t>
            </a:r>
            <a:endParaRPr lang="it-IT" dirty="0"/>
          </a:p>
        </p:txBody>
      </p:sp>
      <p:sp>
        <p:nvSpPr>
          <p:cNvPr id="12" name="CasellaDiTesto 11"/>
          <p:cNvSpPr txBox="1"/>
          <p:nvPr/>
        </p:nvSpPr>
        <p:spPr>
          <a:xfrm>
            <a:off x="2267744" y="5589240"/>
            <a:ext cx="3782888" cy="369332"/>
          </a:xfrm>
          <a:prstGeom prst="rect">
            <a:avLst/>
          </a:prstGeom>
          <a:noFill/>
          <a:ln>
            <a:solidFill>
              <a:schemeClr val="tx2">
                <a:lumMod val="40000"/>
                <a:lumOff val="60000"/>
              </a:schemeClr>
            </a:solidFill>
          </a:ln>
        </p:spPr>
        <p:txBody>
          <a:bodyPr wrap="square" rtlCol="0">
            <a:spAutoFit/>
          </a:bodyPr>
          <a:lstStyle/>
          <a:p>
            <a:r>
              <a:rPr lang="it-IT" dirty="0" smtClean="0"/>
              <a:t>DOLORE DA CORPI ARTICOLARI</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DIAGNOSI STRUMENTALE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1547664" y="1772816"/>
            <a:ext cx="6552728" cy="5078313"/>
          </a:xfrm>
          <a:prstGeom prst="rect">
            <a:avLst/>
          </a:prstGeom>
          <a:noFill/>
        </p:spPr>
        <p:txBody>
          <a:bodyPr wrap="square" rtlCol="0">
            <a:spAutoFit/>
          </a:bodyPr>
          <a:lstStyle/>
          <a:p>
            <a:pPr>
              <a:lnSpc>
                <a:spcPct val="150000"/>
              </a:lnSpc>
              <a:buFont typeface="Arial" pitchFamily="34" charset="0"/>
              <a:buChar char="•"/>
            </a:pPr>
            <a:r>
              <a:rPr lang="it-IT" sz="3600" dirty="0" smtClean="0">
                <a:latin typeface="+mj-lt"/>
              </a:rPr>
              <a:t>ECOGRAFIA</a:t>
            </a:r>
          </a:p>
          <a:p>
            <a:pPr>
              <a:lnSpc>
                <a:spcPct val="150000"/>
              </a:lnSpc>
              <a:buFont typeface="Arial" pitchFamily="34" charset="0"/>
              <a:buChar char="•"/>
            </a:pPr>
            <a:r>
              <a:rPr lang="it-IT" sz="3600" dirty="0" smtClean="0">
                <a:latin typeface="+mj-lt"/>
              </a:rPr>
              <a:t>ARTROSCOPIA</a:t>
            </a:r>
            <a:r>
              <a:rPr lang="it-IT" sz="2400" dirty="0" smtClean="0">
                <a:latin typeface="+mj-lt"/>
              </a:rPr>
              <a:t>( anca, ginocchio)</a:t>
            </a:r>
          </a:p>
          <a:p>
            <a:pPr>
              <a:lnSpc>
                <a:spcPct val="150000"/>
              </a:lnSpc>
              <a:buFont typeface="Arial" pitchFamily="34" charset="0"/>
              <a:buChar char="•"/>
            </a:pPr>
            <a:r>
              <a:rPr lang="it-IT" sz="3600" dirty="0" smtClean="0">
                <a:latin typeface="+mj-lt"/>
              </a:rPr>
              <a:t>TAC </a:t>
            </a:r>
            <a:r>
              <a:rPr lang="it-IT" sz="2400" dirty="0" smtClean="0">
                <a:latin typeface="+mj-lt"/>
              </a:rPr>
              <a:t>(colonna)</a:t>
            </a:r>
          </a:p>
          <a:p>
            <a:pPr>
              <a:lnSpc>
                <a:spcPct val="150000"/>
              </a:lnSpc>
              <a:buFont typeface="Arial" pitchFamily="34" charset="0"/>
              <a:buChar char="•"/>
            </a:pPr>
            <a:r>
              <a:rPr lang="it-IT" sz="3600" dirty="0" smtClean="0">
                <a:latin typeface="+mj-lt"/>
              </a:rPr>
              <a:t>RMN </a:t>
            </a:r>
            <a:r>
              <a:rPr lang="it-IT" sz="2400" dirty="0" smtClean="0">
                <a:latin typeface="+mj-lt"/>
              </a:rPr>
              <a:t>(colonna)</a:t>
            </a:r>
          </a:p>
          <a:p>
            <a:pPr>
              <a:lnSpc>
                <a:spcPct val="150000"/>
              </a:lnSpc>
              <a:buFont typeface="Arial" pitchFamily="34" charset="0"/>
              <a:buChar char="•"/>
            </a:pPr>
            <a:r>
              <a:rPr lang="it-IT" sz="6000" b="1" u="sng" dirty="0" smtClean="0">
                <a:latin typeface="+mj-lt"/>
              </a:rPr>
              <a:t>RX</a:t>
            </a:r>
          </a:p>
          <a:p>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CasellaDiTesto 7"/>
          <p:cNvSpPr txBox="1"/>
          <p:nvPr/>
        </p:nvSpPr>
        <p:spPr>
          <a:xfrm>
            <a:off x="0" y="2420888"/>
            <a:ext cx="8748464" cy="3970318"/>
          </a:xfrm>
          <a:prstGeom prst="rect">
            <a:avLst/>
          </a:prstGeom>
          <a:noFill/>
        </p:spPr>
        <p:txBody>
          <a:bodyPr wrap="square" rtlCol="0">
            <a:spAutoFit/>
          </a:bodyPr>
          <a:lstStyle/>
          <a:p>
            <a:pPr>
              <a:lnSpc>
                <a:spcPct val="150000"/>
              </a:lnSpc>
              <a:buFont typeface="Arial" pitchFamily="34" charset="0"/>
              <a:buChar char="•"/>
            </a:pPr>
            <a:r>
              <a:rPr lang="it-IT" sz="2800" dirty="0" smtClean="0">
                <a:latin typeface="+mj-lt"/>
              </a:rPr>
              <a:t>ANTIDOLORIFICI (</a:t>
            </a:r>
            <a:r>
              <a:rPr lang="it-IT" sz="2800" dirty="0" err="1" smtClean="0">
                <a:latin typeface="+mj-lt"/>
              </a:rPr>
              <a:t>fans</a:t>
            </a:r>
            <a:r>
              <a:rPr lang="it-IT" sz="2800" dirty="0" smtClean="0">
                <a:latin typeface="+mj-lt"/>
              </a:rPr>
              <a:t>,</a:t>
            </a:r>
            <a:r>
              <a:rPr lang="it-IT" sz="2800" dirty="0" err="1" smtClean="0">
                <a:latin typeface="+mj-lt"/>
              </a:rPr>
              <a:t>oppioidei</a:t>
            </a:r>
            <a:r>
              <a:rPr lang="it-IT" sz="2800" dirty="0" smtClean="0">
                <a:latin typeface="+mj-lt"/>
              </a:rPr>
              <a:t>)</a:t>
            </a:r>
          </a:p>
          <a:p>
            <a:pPr>
              <a:lnSpc>
                <a:spcPct val="150000"/>
              </a:lnSpc>
              <a:buFont typeface="Arial" pitchFamily="34" charset="0"/>
              <a:buChar char="•"/>
            </a:pPr>
            <a:r>
              <a:rPr lang="it-IT" sz="2800" dirty="0" smtClean="0">
                <a:latin typeface="+mj-lt"/>
              </a:rPr>
              <a:t>DIETOTERAPIA</a:t>
            </a:r>
          </a:p>
          <a:p>
            <a:pPr>
              <a:lnSpc>
                <a:spcPct val="150000"/>
              </a:lnSpc>
              <a:buFont typeface="Arial" pitchFamily="34" charset="0"/>
              <a:buChar char="•"/>
            </a:pPr>
            <a:r>
              <a:rPr lang="it-IT" sz="2800" dirty="0" smtClean="0">
                <a:latin typeface="+mj-lt"/>
              </a:rPr>
              <a:t>FKT(elioterapia, balneoterapia, fangoterapia)</a:t>
            </a:r>
          </a:p>
          <a:p>
            <a:pPr>
              <a:lnSpc>
                <a:spcPct val="150000"/>
              </a:lnSpc>
              <a:buFont typeface="Arial" pitchFamily="34" charset="0"/>
              <a:buChar char="•"/>
            </a:pPr>
            <a:r>
              <a:rPr lang="it-IT" sz="2800" dirty="0" smtClean="0">
                <a:latin typeface="+mj-lt"/>
              </a:rPr>
              <a:t>ECONOMIA ARTICOLARE</a:t>
            </a:r>
          </a:p>
          <a:p>
            <a:pPr>
              <a:lnSpc>
                <a:spcPct val="150000"/>
              </a:lnSpc>
              <a:buFont typeface="Arial" pitchFamily="34" charset="0"/>
              <a:buChar char="•"/>
            </a:pPr>
            <a:r>
              <a:rPr lang="it-IT" sz="2800" dirty="0" smtClean="0">
                <a:latin typeface="+mj-lt"/>
              </a:rPr>
              <a:t>INFILTRAZIONI(acido ialuronico, gel piastrinico,cortisone)</a:t>
            </a:r>
          </a:p>
          <a:p>
            <a:pPr>
              <a:lnSpc>
                <a:spcPct val="150000"/>
              </a:lnSpc>
              <a:buFont typeface="Arial" pitchFamily="34" charset="0"/>
              <a:buChar char="•"/>
            </a:pPr>
            <a:r>
              <a:rPr lang="it-IT" sz="2800" dirty="0" smtClean="0">
                <a:latin typeface="+mj-lt"/>
              </a:rPr>
              <a:t>TNF?</a:t>
            </a:r>
            <a:endParaRPr lang="it-IT" sz="2800" dirty="0">
              <a:latin typeface="+mj-lt"/>
            </a:endParaRPr>
          </a:p>
        </p:txBody>
      </p:sp>
      <p:sp>
        <p:nvSpPr>
          <p:cNvPr id="9" name="CasellaDiTesto 8"/>
          <p:cNvSpPr txBox="1"/>
          <p:nvPr/>
        </p:nvSpPr>
        <p:spPr>
          <a:xfrm>
            <a:off x="2123728" y="1700808"/>
            <a:ext cx="5377049" cy="584775"/>
          </a:xfrm>
          <a:prstGeom prst="rect">
            <a:avLst/>
          </a:prstGeom>
          <a:noFill/>
        </p:spPr>
        <p:txBody>
          <a:bodyPr wrap="none" rtlCol="0">
            <a:spAutoFit/>
          </a:bodyPr>
          <a:lstStyle/>
          <a:p>
            <a:r>
              <a:rPr lang="it-IT" sz="3200" dirty="0" smtClean="0">
                <a:effectLst>
                  <a:outerShdw blurRad="38100" dist="38100" dir="2700000" algn="tl">
                    <a:srgbClr val="000000">
                      <a:alpha val="43137"/>
                    </a:srgbClr>
                  </a:outerShdw>
                </a:effectLst>
                <a:latin typeface="+mj-lt"/>
              </a:rPr>
              <a:t>TRATTAMENTO CONSERVATIVO</a:t>
            </a:r>
            <a:endParaRPr lang="it-IT" sz="3200" dirty="0">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2051"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2052" name="Immagine 4" descr="images.jpg"/>
          <p:cNvPicPr>
            <a:picLocks noChangeAspect="1"/>
          </p:cNvPicPr>
          <p:nvPr/>
        </p:nvPicPr>
        <p:blipFill>
          <a:blip r:embed="rId3" cstate="print"/>
          <a:srcRect/>
          <a:stretch>
            <a:fillRect/>
          </a:stretch>
        </p:blipFill>
        <p:spPr bwMode="auto">
          <a:xfrm>
            <a:off x="0" y="404813"/>
            <a:ext cx="1476375" cy="1474787"/>
          </a:xfrm>
          <a:prstGeom prst="rect">
            <a:avLst/>
          </a:prstGeom>
          <a:noFill/>
          <a:ln w="9525">
            <a:noFill/>
            <a:miter lim="800000"/>
            <a:headEnd/>
            <a:tailEnd/>
          </a:ln>
        </p:spPr>
      </p:pic>
      <p:sp>
        <p:nvSpPr>
          <p:cNvPr id="7" name="Rettangolo 6"/>
          <p:cNvSpPr/>
          <p:nvPr/>
        </p:nvSpPr>
        <p:spPr>
          <a:xfrm>
            <a:off x="1331913" y="404813"/>
            <a:ext cx="4572000" cy="1477962"/>
          </a:xfrm>
          <a:prstGeom prst="rect">
            <a:avLst/>
          </a:prstGeom>
        </p:spPr>
        <p:txBody>
          <a:bodyPr>
            <a:spAutoFit/>
          </a:bodyPr>
          <a:lstStyle/>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Università</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Degli</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Studi</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di</a:t>
            </a:r>
            <a:r>
              <a:rPr lang="en-GB" b="1" i="1" dirty="0">
                <a:effectLst>
                  <a:outerShdw blurRad="38100" dist="38100" dir="2700000" algn="tl">
                    <a:srgbClr val="C0C0C0"/>
                  </a:outerShdw>
                </a:effectLst>
                <a:latin typeface="Times New Roman" pitchFamily="18" charset="0"/>
              </a:rPr>
              <a:t> Catania</a:t>
            </a: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Dipartimento</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di</a:t>
            </a:r>
            <a:r>
              <a:rPr lang="en-GB" b="1" i="1" dirty="0">
                <a:effectLst>
                  <a:outerShdw blurRad="38100" dist="38100" dir="2700000" algn="tl">
                    <a:srgbClr val="C0C0C0"/>
                  </a:outerShdw>
                </a:effectLst>
                <a:latin typeface="Times New Roman" pitchFamily="18" charset="0"/>
              </a:rPr>
              <a:t> </a:t>
            </a: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Specialità</a:t>
            </a:r>
            <a:r>
              <a:rPr lang="en-GB" b="1" i="1" dirty="0">
                <a:effectLst>
                  <a:outerShdw blurRad="38100" dist="38100" dir="2700000" algn="tl">
                    <a:srgbClr val="C0C0C0"/>
                  </a:outerShdw>
                </a:effectLst>
                <a:latin typeface="Times New Roman" pitchFamily="18" charset="0"/>
              </a:rPr>
              <a:t> Medico </a:t>
            </a:r>
            <a:r>
              <a:rPr lang="en-GB" b="1" i="1" dirty="0" err="1">
                <a:effectLst>
                  <a:outerShdw blurRad="38100" dist="38100" dir="2700000" algn="tl">
                    <a:srgbClr val="C0C0C0"/>
                  </a:outerShdw>
                </a:effectLst>
                <a:latin typeface="Times New Roman" pitchFamily="18" charset="0"/>
              </a:rPr>
              <a:t>Chirurgiche</a:t>
            </a:r>
            <a:endParaRPr lang="en-GB" b="1" i="1" dirty="0">
              <a:effectLst>
                <a:outerShdw blurRad="38100" dist="38100" dir="2700000" algn="tl">
                  <a:srgbClr val="C0C0C0"/>
                </a:outerShdw>
              </a:effectLst>
              <a:latin typeface="Times New Roman" pitchFamily="18" charset="0"/>
            </a:endParaRP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Sezione</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di</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Ortopedia</a:t>
            </a:r>
            <a:r>
              <a:rPr lang="en-GB" b="1" i="1" dirty="0">
                <a:effectLst>
                  <a:outerShdw blurRad="38100" dist="38100" dir="2700000" algn="tl">
                    <a:srgbClr val="C0C0C0"/>
                  </a:outerShdw>
                </a:effectLst>
                <a:latin typeface="Times New Roman" pitchFamily="18" charset="0"/>
              </a:rPr>
              <a:t> e </a:t>
            </a:r>
            <a:r>
              <a:rPr lang="en-GB" b="1" i="1" dirty="0" err="1">
                <a:effectLst>
                  <a:outerShdw blurRad="38100" dist="38100" dir="2700000" algn="tl">
                    <a:srgbClr val="C0C0C0"/>
                  </a:outerShdw>
                </a:effectLst>
                <a:latin typeface="Times New Roman" pitchFamily="18" charset="0"/>
              </a:rPr>
              <a:t>Traumatologia</a:t>
            </a:r>
            <a:endParaRPr lang="en-GB" b="1" i="1" dirty="0">
              <a:effectLst>
                <a:outerShdw blurRad="38100" dist="38100" dir="2700000" algn="tl">
                  <a:srgbClr val="C0C0C0"/>
                </a:outerShdw>
              </a:effectLst>
              <a:latin typeface="Times New Roman" pitchFamily="18" charset="0"/>
            </a:endParaRP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Direttore</a:t>
            </a:r>
            <a:r>
              <a:rPr lang="en-GB" b="1" i="1" dirty="0">
                <a:effectLst>
                  <a:outerShdw blurRad="38100" dist="38100" dir="2700000" algn="tl">
                    <a:srgbClr val="C0C0C0"/>
                  </a:outerShdw>
                </a:effectLst>
                <a:latin typeface="Times New Roman" pitchFamily="18" charset="0"/>
              </a:rPr>
              <a:t>  Prof. G. </a:t>
            </a:r>
            <a:r>
              <a:rPr lang="en-GB" b="1" i="1" dirty="0" err="1">
                <a:effectLst>
                  <a:outerShdw blurRad="38100" dist="38100" dir="2700000" algn="tl">
                    <a:srgbClr val="C0C0C0"/>
                  </a:outerShdw>
                </a:effectLst>
                <a:latin typeface="Times New Roman" pitchFamily="18" charset="0"/>
              </a:rPr>
              <a:t>Sessa</a:t>
            </a:r>
            <a:endParaRPr lang="it-IT" dirty="0">
              <a:latin typeface="+mn-lt"/>
            </a:endParaRPr>
          </a:p>
        </p:txBody>
      </p:sp>
      <p:sp>
        <p:nvSpPr>
          <p:cNvPr id="2055" name="Rettangolo 7"/>
          <p:cNvSpPr>
            <a:spLocks noChangeArrowheads="1"/>
          </p:cNvSpPr>
          <p:nvPr/>
        </p:nvSpPr>
        <p:spPr bwMode="auto">
          <a:xfrm>
            <a:off x="468313" y="2349500"/>
            <a:ext cx="5327650" cy="769441"/>
          </a:xfrm>
          <a:prstGeom prst="rect">
            <a:avLst/>
          </a:prstGeom>
          <a:noFill/>
          <a:ln w="9525">
            <a:noFill/>
            <a:miter lim="800000"/>
            <a:headEnd/>
            <a:tailEnd/>
          </a:ln>
        </p:spPr>
        <p:txBody>
          <a:bodyPr>
            <a:spAutoFit/>
          </a:bodyPr>
          <a:lstStyle/>
          <a:p>
            <a:r>
              <a:rPr lang="it-IT" sz="4400" b="1" i="1" dirty="0" err="1" smtClean="0">
                <a:latin typeface="Calibri" pitchFamily="34" charset="0"/>
                <a:cs typeface="Times New Roman" pitchFamily="18" charset="0"/>
              </a:rPr>
              <a:t>Coxartrosi</a:t>
            </a:r>
            <a:endParaRPr lang="it-IT" sz="4400" b="1" dirty="0">
              <a:latin typeface="Calibri" pitchFamily="34" charset="0"/>
              <a:cs typeface="Times New Roman" pitchFamily="18" charset="0"/>
            </a:endParaRPr>
          </a:p>
        </p:txBody>
      </p:sp>
      <p:sp>
        <p:nvSpPr>
          <p:cNvPr id="2056" name="CasellaDiTesto 8"/>
          <p:cNvSpPr txBox="1">
            <a:spLocks noChangeArrowheads="1"/>
          </p:cNvSpPr>
          <p:nvPr/>
        </p:nvSpPr>
        <p:spPr bwMode="auto">
          <a:xfrm>
            <a:off x="0" y="5373688"/>
            <a:ext cx="5651500" cy="830262"/>
          </a:xfrm>
          <a:prstGeom prst="rect">
            <a:avLst/>
          </a:prstGeom>
          <a:noFill/>
          <a:ln w="9525">
            <a:noFill/>
            <a:miter lim="800000"/>
            <a:headEnd/>
            <a:tailEnd/>
          </a:ln>
        </p:spPr>
        <p:txBody>
          <a:bodyPr>
            <a:spAutoFit/>
          </a:bodyPr>
          <a:lstStyle/>
          <a:p>
            <a:r>
              <a:rPr lang="it-IT" sz="2400" b="1" i="1" dirty="0" smtClean="0">
                <a:latin typeface="Calibri" pitchFamily="34" charset="0"/>
              </a:rPr>
              <a:t>Prof. Carlo Prato; </a:t>
            </a:r>
            <a:endParaRPr lang="it-IT" sz="2400" b="1" i="1" dirty="0">
              <a:latin typeface="Calibri" pitchFamily="34" charset="0"/>
            </a:endParaRPr>
          </a:p>
          <a:p>
            <a:r>
              <a:rPr lang="it-IT" sz="2400" b="1" i="1" dirty="0" smtClean="0">
                <a:latin typeface="Calibri" pitchFamily="34" charset="0"/>
              </a:rPr>
              <a:t>Dott. Massimo </a:t>
            </a:r>
            <a:r>
              <a:rPr lang="it-IT" sz="2400" b="1" i="1" dirty="0" err="1">
                <a:latin typeface="Calibri" pitchFamily="34" charset="0"/>
              </a:rPr>
              <a:t>Cassarino</a:t>
            </a:r>
            <a:r>
              <a:rPr lang="it-IT" sz="2400" b="1" i="1" dirty="0">
                <a:latin typeface="Calibri" pitchFamily="34" charset="0"/>
              </a:rPr>
              <a:t>; </a:t>
            </a:r>
          </a:p>
        </p:txBody>
      </p:sp>
      <p:pic>
        <p:nvPicPr>
          <p:cNvPr id="8" name="Immagine 7" descr="coxartrcosi.jpg"/>
          <p:cNvPicPr>
            <a:picLocks noChangeAspect="1"/>
          </p:cNvPicPr>
          <p:nvPr/>
        </p:nvPicPr>
        <p:blipFill>
          <a:blip r:embed="rId4" cstate="print"/>
          <a:stretch>
            <a:fillRect/>
          </a:stretch>
        </p:blipFill>
        <p:spPr>
          <a:xfrm>
            <a:off x="3491880" y="2276872"/>
            <a:ext cx="4893884" cy="327543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7171"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7172"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57200" y="274638"/>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DEFINIZIONE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Segnaposto contenuto 2"/>
          <p:cNvSpPr txBox="1">
            <a:spLocks/>
          </p:cNvSpPr>
          <p:nvPr/>
        </p:nvSpPr>
        <p:spPr bwMode="auto">
          <a:xfrm>
            <a:off x="457200" y="2428868"/>
            <a:ext cx="8229600" cy="36972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it-IT" sz="3200" b="1" i="1" dirty="0"/>
          </a:p>
        </p:txBody>
      </p:sp>
      <p:sp>
        <p:nvSpPr>
          <p:cNvPr id="7" name="CasellaDiTesto 6"/>
          <p:cNvSpPr txBox="1"/>
          <p:nvPr/>
        </p:nvSpPr>
        <p:spPr>
          <a:xfrm>
            <a:off x="1043608" y="1916832"/>
            <a:ext cx="7200800" cy="3539430"/>
          </a:xfrm>
          <a:prstGeom prst="rect">
            <a:avLst/>
          </a:prstGeom>
          <a:noFill/>
        </p:spPr>
        <p:txBody>
          <a:bodyPr wrap="square" rtlCol="0">
            <a:spAutoFit/>
          </a:bodyPr>
          <a:lstStyle/>
          <a:p>
            <a:pPr algn="just"/>
            <a:r>
              <a:rPr lang="it-IT" sz="3200" dirty="0" smtClean="0">
                <a:latin typeface="+mj-lt"/>
              </a:rPr>
              <a:t>“Artropatia degenerativa cronica a localizzazione mono, </a:t>
            </a:r>
            <a:r>
              <a:rPr lang="it-IT" sz="3200" dirty="0" err="1" smtClean="0">
                <a:latin typeface="+mj-lt"/>
              </a:rPr>
              <a:t>oligo</a:t>
            </a:r>
            <a:r>
              <a:rPr lang="it-IT" sz="3200" dirty="0" smtClean="0">
                <a:latin typeface="+mj-lt"/>
              </a:rPr>
              <a:t> o </a:t>
            </a:r>
            <a:r>
              <a:rPr lang="it-IT" sz="3200" dirty="0" err="1" smtClean="0">
                <a:latin typeface="+mj-lt"/>
              </a:rPr>
              <a:t>poliarticolare</a:t>
            </a:r>
            <a:r>
              <a:rPr lang="it-IT" sz="3200" dirty="0" smtClean="0">
                <a:latin typeface="+mj-lt"/>
              </a:rPr>
              <a:t>, caratterizzata da alterazioni </a:t>
            </a:r>
            <a:r>
              <a:rPr lang="it-IT" sz="3200" dirty="0" err="1" smtClean="0">
                <a:latin typeface="+mj-lt"/>
              </a:rPr>
              <a:t>anatomo</a:t>
            </a:r>
            <a:r>
              <a:rPr lang="it-IT" sz="3200" dirty="0" smtClean="0">
                <a:latin typeface="+mj-lt"/>
              </a:rPr>
              <a:t> patologiche sia della </a:t>
            </a:r>
            <a:r>
              <a:rPr lang="it-IT" sz="3200" b="1" dirty="0" smtClean="0">
                <a:latin typeface="+mj-lt"/>
              </a:rPr>
              <a:t>cartilagine articolare </a:t>
            </a:r>
            <a:r>
              <a:rPr lang="it-IT" sz="3200" dirty="0" smtClean="0">
                <a:latin typeface="+mj-lt"/>
              </a:rPr>
              <a:t>sia  dell’ </a:t>
            </a:r>
            <a:r>
              <a:rPr lang="it-IT" sz="3200" b="1" dirty="0" smtClean="0">
                <a:latin typeface="+mj-lt"/>
              </a:rPr>
              <a:t>osso </a:t>
            </a:r>
            <a:r>
              <a:rPr lang="it-IT" sz="3200" b="1" dirty="0" err="1" smtClean="0">
                <a:latin typeface="+mj-lt"/>
              </a:rPr>
              <a:t>subcondrale</a:t>
            </a:r>
            <a:r>
              <a:rPr lang="it-IT" sz="3200" dirty="0" smtClean="0">
                <a:latin typeface="+mj-lt"/>
              </a:rPr>
              <a:t>, nonché da fenomeni flogistici secondari ed incostanti della </a:t>
            </a:r>
            <a:r>
              <a:rPr lang="it-IT" sz="3200" b="1" dirty="0" smtClean="0">
                <a:latin typeface="+mj-lt"/>
              </a:rPr>
              <a:t>capsula-sinoviale</a:t>
            </a:r>
            <a:r>
              <a:rPr lang="it-IT" sz="3200" dirty="0" smtClean="0">
                <a:latin typeface="+mj-lt"/>
              </a:rPr>
              <a:t>”</a:t>
            </a:r>
            <a:endParaRPr lang="it-IT" sz="32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EPIDEMIOLOGIA E INCIDENZA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683568" y="2132856"/>
            <a:ext cx="7344816" cy="2909130"/>
          </a:xfrm>
          <a:prstGeom prst="rect">
            <a:avLst/>
          </a:prstGeom>
          <a:noFill/>
        </p:spPr>
        <p:txBody>
          <a:bodyPr wrap="square" rtlCol="0">
            <a:spAutoFit/>
          </a:bodyPr>
          <a:lstStyle/>
          <a:p>
            <a:pPr>
              <a:lnSpc>
                <a:spcPct val="200000"/>
              </a:lnSpc>
              <a:buFont typeface="Arial" pitchFamily="34" charset="0"/>
              <a:buChar char="•"/>
            </a:pPr>
            <a:r>
              <a:rPr lang="it-IT" sz="3200" b="1" dirty="0" smtClean="0">
                <a:latin typeface="+mj-lt"/>
              </a:rPr>
              <a:t>90% </a:t>
            </a:r>
            <a:r>
              <a:rPr lang="it-IT" sz="3200" b="1" dirty="0" err="1" smtClean="0">
                <a:latin typeface="+mj-lt"/>
              </a:rPr>
              <a:t>DI</a:t>
            </a:r>
            <a:r>
              <a:rPr lang="it-IT" sz="3200" b="1" dirty="0" smtClean="0">
                <a:latin typeface="+mj-lt"/>
              </a:rPr>
              <a:t> TUTTE LE COXOPATIE</a:t>
            </a:r>
          </a:p>
          <a:p>
            <a:pPr>
              <a:lnSpc>
                <a:spcPct val="200000"/>
              </a:lnSpc>
              <a:buFont typeface="Arial" pitchFamily="34" charset="0"/>
              <a:buChar char="•"/>
            </a:pPr>
            <a:r>
              <a:rPr lang="it-IT" sz="3200" b="1" dirty="0" smtClean="0">
                <a:latin typeface="+mj-lt"/>
              </a:rPr>
              <a:t>18,4% DELLA POPOLAZIONE(DATI ISTAT)</a:t>
            </a:r>
          </a:p>
          <a:p>
            <a:pPr>
              <a:lnSpc>
                <a:spcPct val="200000"/>
              </a:lnSpc>
              <a:buFont typeface="Arial" pitchFamily="34" charset="0"/>
              <a:buChar char="•"/>
            </a:pPr>
            <a:r>
              <a:rPr lang="it-IT" sz="3200" b="1" dirty="0" smtClean="0">
                <a:latin typeface="+mj-lt"/>
              </a:rPr>
              <a:t>5° PATOLOGIA IN ITALIA PER FREQUENZA</a:t>
            </a:r>
            <a:endParaRPr lang="it-IT" sz="3200" b="1"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EZIOLOGICA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3707904" y="2492896"/>
            <a:ext cx="3672408" cy="2246769"/>
          </a:xfrm>
          <a:prstGeom prst="rect">
            <a:avLst/>
          </a:prstGeom>
          <a:noFill/>
        </p:spPr>
        <p:txBody>
          <a:bodyPr wrap="square" rtlCol="0">
            <a:spAutoFit/>
          </a:bodyPr>
          <a:lstStyle/>
          <a:p>
            <a:pPr marL="514350" indent="-514350">
              <a:buFont typeface="+mj-lt"/>
              <a:buAutoNum type="arabicPeriod"/>
            </a:pPr>
            <a:r>
              <a:rPr lang="it-IT" sz="2800" dirty="0" smtClean="0">
                <a:latin typeface="+mj-lt"/>
              </a:rPr>
              <a:t>MECCANICA</a:t>
            </a:r>
          </a:p>
          <a:p>
            <a:pPr marL="514350" indent="-514350">
              <a:buFont typeface="+mj-lt"/>
              <a:buAutoNum type="arabicPeriod"/>
            </a:pPr>
            <a:endParaRPr lang="it-IT" sz="2800" dirty="0" smtClean="0">
              <a:latin typeface="+mj-lt"/>
            </a:endParaRPr>
          </a:p>
          <a:p>
            <a:pPr marL="514350" indent="-514350">
              <a:buFont typeface="+mj-lt"/>
              <a:buAutoNum type="arabicPeriod"/>
            </a:pPr>
            <a:r>
              <a:rPr lang="it-IT" sz="2800" dirty="0" smtClean="0">
                <a:latin typeface="+mj-lt"/>
              </a:rPr>
              <a:t>METABOLICA</a:t>
            </a:r>
          </a:p>
          <a:p>
            <a:pPr marL="514350" indent="-514350">
              <a:buFont typeface="+mj-lt"/>
              <a:buAutoNum type="arabicPeriod"/>
            </a:pPr>
            <a:endParaRPr lang="it-IT" sz="2800" dirty="0" smtClean="0">
              <a:latin typeface="+mj-lt"/>
            </a:endParaRPr>
          </a:p>
          <a:p>
            <a:pPr marL="514350" indent="-514350">
              <a:buFont typeface="+mj-lt"/>
              <a:buAutoNum type="arabicPeriod"/>
            </a:pPr>
            <a:r>
              <a:rPr lang="it-IT" sz="2800" dirty="0" smtClean="0">
                <a:latin typeface="+mj-lt"/>
              </a:rPr>
              <a:t>MISTA</a:t>
            </a:r>
            <a:endParaRPr lang="it-IT" sz="2800" dirty="0">
              <a:latin typeface="+mj-lt"/>
            </a:endParaRPr>
          </a:p>
        </p:txBody>
      </p:sp>
      <p:sp>
        <p:nvSpPr>
          <p:cNvPr id="8" name="CasellaDiTesto 7"/>
          <p:cNvSpPr txBox="1"/>
          <p:nvPr/>
        </p:nvSpPr>
        <p:spPr>
          <a:xfrm>
            <a:off x="323528" y="3356992"/>
            <a:ext cx="2314608" cy="584775"/>
          </a:xfrm>
          <a:prstGeom prst="rect">
            <a:avLst/>
          </a:prstGeom>
          <a:noFill/>
        </p:spPr>
        <p:txBody>
          <a:bodyPr wrap="none" rtlCol="0">
            <a:spAutoFit/>
          </a:bodyPr>
          <a:lstStyle/>
          <a:p>
            <a:r>
              <a:rPr lang="it-IT" sz="3200" dirty="0" smtClean="0">
                <a:latin typeface="+mj-lt"/>
              </a:rPr>
              <a:t>COXARTROSI</a:t>
            </a:r>
            <a:endParaRPr lang="it-IT" sz="32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EZIOLOGIA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827584" y="2492896"/>
            <a:ext cx="7248979" cy="3108543"/>
          </a:xfrm>
          <a:prstGeom prst="rect">
            <a:avLst/>
          </a:prstGeom>
          <a:noFill/>
        </p:spPr>
        <p:txBody>
          <a:bodyPr wrap="square" rtlCol="0">
            <a:spAutoFit/>
          </a:bodyPr>
          <a:lstStyle/>
          <a:p>
            <a:pPr>
              <a:buFont typeface="Arial" pitchFamily="34" charset="0"/>
              <a:buChar char="•"/>
            </a:pPr>
            <a:r>
              <a:rPr lang="it-IT" sz="2800" dirty="0" smtClean="0">
                <a:latin typeface="+mj-lt"/>
              </a:rPr>
              <a:t>DISPLASIA CONGENITA</a:t>
            </a:r>
          </a:p>
          <a:p>
            <a:pPr>
              <a:buFont typeface="Arial" pitchFamily="34" charset="0"/>
              <a:buChar char="•"/>
            </a:pPr>
            <a:r>
              <a:rPr lang="it-IT" sz="2800" dirty="0" smtClean="0">
                <a:latin typeface="+mj-lt"/>
              </a:rPr>
              <a:t>OSTEOCONDROSI</a:t>
            </a:r>
          </a:p>
          <a:p>
            <a:pPr>
              <a:buFont typeface="Arial" pitchFamily="34" charset="0"/>
              <a:buChar char="•"/>
            </a:pPr>
            <a:r>
              <a:rPr lang="it-IT" sz="2800" dirty="0" smtClean="0">
                <a:latin typeface="+mj-lt"/>
              </a:rPr>
              <a:t>COXA VARA E VALGA</a:t>
            </a:r>
          </a:p>
          <a:p>
            <a:pPr>
              <a:buFont typeface="Arial" pitchFamily="34" charset="0"/>
              <a:buChar char="•"/>
            </a:pPr>
            <a:r>
              <a:rPr lang="it-IT" sz="2800" dirty="0" smtClean="0">
                <a:latin typeface="+mj-lt"/>
              </a:rPr>
              <a:t>EPIFISIOLISI</a:t>
            </a:r>
          </a:p>
          <a:p>
            <a:pPr>
              <a:buFont typeface="Arial" pitchFamily="34" charset="0"/>
              <a:buChar char="•"/>
            </a:pPr>
            <a:r>
              <a:rPr lang="it-IT" sz="2800" dirty="0" smtClean="0">
                <a:latin typeface="+mj-lt"/>
              </a:rPr>
              <a:t>NECROSI ASTETTICHE </a:t>
            </a:r>
          </a:p>
          <a:p>
            <a:pPr>
              <a:buFont typeface="Arial" pitchFamily="34" charset="0"/>
              <a:buChar char="•"/>
            </a:pPr>
            <a:r>
              <a:rPr lang="it-IT" sz="2800" dirty="0" smtClean="0">
                <a:latin typeface="+mj-lt"/>
              </a:rPr>
              <a:t>LESIONI TRAUMATICHE</a:t>
            </a:r>
          </a:p>
          <a:p>
            <a:pPr>
              <a:buFont typeface="Arial" pitchFamily="34" charset="0"/>
              <a:buChar char="•"/>
            </a:pPr>
            <a:r>
              <a:rPr lang="it-IT" sz="2800" dirty="0" smtClean="0">
                <a:latin typeface="+mj-lt"/>
              </a:rPr>
              <a:t>ESITI </a:t>
            </a:r>
            <a:r>
              <a:rPr lang="it-IT" sz="2800" dirty="0" err="1" smtClean="0">
                <a:latin typeface="+mj-lt"/>
              </a:rPr>
              <a:t>DI</a:t>
            </a:r>
            <a:r>
              <a:rPr lang="it-IT" sz="2800" dirty="0" smtClean="0">
                <a:latin typeface="+mj-lt"/>
              </a:rPr>
              <a:t> ARTRITI</a:t>
            </a:r>
            <a:endParaRPr lang="it-IT" sz="2800" dirty="0">
              <a:latin typeface="+mj-lt"/>
            </a:endParaRPr>
          </a:p>
        </p:txBody>
      </p:sp>
      <p:sp>
        <p:nvSpPr>
          <p:cNvPr id="8" name="CasellaDiTesto 7"/>
          <p:cNvSpPr txBox="1"/>
          <p:nvPr/>
        </p:nvSpPr>
        <p:spPr>
          <a:xfrm>
            <a:off x="2771800" y="1628800"/>
            <a:ext cx="4392488" cy="584775"/>
          </a:xfrm>
          <a:prstGeom prst="rect">
            <a:avLst/>
          </a:prstGeom>
          <a:noFill/>
        </p:spPr>
        <p:txBody>
          <a:bodyPr wrap="square" rtlCol="0">
            <a:spAutoFit/>
          </a:bodyPr>
          <a:lstStyle/>
          <a:p>
            <a:r>
              <a:rPr lang="it-IT" sz="3200" dirty="0" smtClean="0">
                <a:latin typeface="+mj-lt"/>
              </a:rPr>
              <a:t>CAUSE PIU’ COMUNI</a:t>
            </a:r>
            <a:endParaRPr lang="it-IT" sz="3200"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ANATOMIA PATOLOGICA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3707904" y="2492896"/>
            <a:ext cx="3672408" cy="2246769"/>
          </a:xfrm>
          <a:prstGeom prst="rect">
            <a:avLst/>
          </a:prstGeom>
          <a:noFill/>
        </p:spPr>
        <p:txBody>
          <a:bodyPr wrap="square" rtlCol="0">
            <a:spAutoFit/>
          </a:bodyPr>
          <a:lstStyle/>
          <a:p>
            <a:pPr marL="514350" indent="-514350">
              <a:buFont typeface="+mj-lt"/>
              <a:buAutoNum type="arabicPeriod"/>
            </a:pPr>
            <a:r>
              <a:rPr lang="it-IT" sz="2800" dirty="0" smtClean="0">
                <a:latin typeface="+mj-lt"/>
              </a:rPr>
              <a:t>NORMOTROFICA</a:t>
            </a:r>
          </a:p>
          <a:p>
            <a:pPr marL="514350" indent="-514350">
              <a:buFont typeface="+mj-lt"/>
              <a:buAutoNum type="arabicPeriod"/>
            </a:pPr>
            <a:endParaRPr lang="it-IT" sz="2800" dirty="0" smtClean="0">
              <a:latin typeface="+mj-lt"/>
            </a:endParaRPr>
          </a:p>
          <a:p>
            <a:pPr marL="514350" indent="-514350">
              <a:buFont typeface="+mj-lt"/>
              <a:buAutoNum type="arabicPeriod"/>
            </a:pPr>
            <a:r>
              <a:rPr lang="it-IT" sz="2800" dirty="0" smtClean="0">
                <a:latin typeface="+mj-lt"/>
              </a:rPr>
              <a:t>ATROFICA</a:t>
            </a:r>
          </a:p>
          <a:p>
            <a:pPr marL="514350" indent="-514350">
              <a:buFont typeface="+mj-lt"/>
              <a:buAutoNum type="arabicPeriod"/>
            </a:pPr>
            <a:endParaRPr lang="it-IT" sz="2800" dirty="0" smtClean="0">
              <a:latin typeface="+mj-lt"/>
            </a:endParaRPr>
          </a:p>
          <a:p>
            <a:pPr marL="514350" indent="-514350">
              <a:buFont typeface="+mj-lt"/>
              <a:buAutoNum type="arabicPeriod"/>
            </a:pPr>
            <a:r>
              <a:rPr lang="it-IT" sz="2800" dirty="0" smtClean="0">
                <a:latin typeface="+mj-lt"/>
              </a:rPr>
              <a:t>IPERTROFICA</a:t>
            </a:r>
            <a:endParaRPr lang="it-IT" sz="2800" dirty="0">
              <a:latin typeface="+mj-lt"/>
            </a:endParaRPr>
          </a:p>
        </p:txBody>
      </p:sp>
      <p:sp>
        <p:nvSpPr>
          <p:cNvPr id="8" name="CasellaDiTesto 7"/>
          <p:cNvSpPr txBox="1"/>
          <p:nvPr/>
        </p:nvSpPr>
        <p:spPr>
          <a:xfrm>
            <a:off x="323528" y="3356992"/>
            <a:ext cx="2314608" cy="584775"/>
          </a:xfrm>
          <a:prstGeom prst="rect">
            <a:avLst/>
          </a:prstGeom>
          <a:noFill/>
        </p:spPr>
        <p:txBody>
          <a:bodyPr wrap="none" rtlCol="0">
            <a:spAutoFit/>
          </a:bodyPr>
          <a:lstStyle/>
          <a:p>
            <a:r>
              <a:rPr lang="it-IT" sz="3200" dirty="0" smtClean="0">
                <a:latin typeface="+mj-lt"/>
              </a:rPr>
              <a:t>COXARTROSI</a:t>
            </a:r>
            <a:endParaRPr lang="it-IT" sz="3200"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CLINICA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971600" y="2060848"/>
            <a:ext cx="5616624" cy="3046988"/>
          </a:xfrm>
          <a:prstGeom prst="rect">
            <a:avLst/>
          </a:prstGeom>
          <a:noFill/>
        </p:spPr>
        <p:txBody>
          <a:bodyPr wrap="square" rtlCol="0">
            <a:spAutoFit/>
          </a:bodyPr>
          <a:lstStyle/>
          <a:p>
            <a:pPr>
              <a:lnSpc>
                <a:spcPct val="200000"/>
              </a:lnSpc>
              <a:buFont typeface="Arial" pitchFamily="34" charset="0"/>
              <a:buChar char="•"/>
            </a:pPr>
            <a:r>
              <a:rPr lang="it-IT" sz="3200" dirty="0" smtClean="0">
                <a:latin typeface="+mj-lt"/>
              </a:rPr>
              <a:t>DOLORE</a:t>
            </a:r>
          </a:p>
          <a:p>
            <a:pPr>
              <a:lnSpc>
                <a:spcPct val="200000"/>
              </a:lnSpc>
              <a:buFont typeface="Arial" pitchFamily="34" charset="0"/>
              <a:buChar char="•"/>
            </a:pPr>
            <a:r>
              <a:rPr lang="it-IT" sz="3200" dirty="0" smtClean="0">
                <a:latin typeface="+mj-lt"/>
              </a:rPr>
              <a:t>ATTEGGIAMENTO DELL’ARTO</a:t>
            </a:r>
          </a:p>
          <a:p>
            <a:pPr>
              <a:lnSpc>
                <a:spcPct val="200000"/>
              </a:lnSpc>
              <a:buFont typeface="Arial" pitchFamily="34" charset="0"/>
              <a:buChar char="•"/>
            </a:pPr>
            <a:r>
              <a:rPr lang="it-IT" sz="3200" dirty="0" smtClean="0">
                <a:latin typeface="+mj-lt"/>
              </a:rPr>
              <a:t>ESCURSIONE ARTICOLARE</a:t>
            </a:r>
            <a:endParaRPr lang="it-IT" sz="3200" dirty="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DIAGNOSI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7" name="Picture 2" descr="calcagno1"/>
          <p:cNvPicPr>
            <a:picLocks noChangeAspect="1" noChangeArrowheads="1"/>
          </p:cNvPicPr>
          <p:nvPr/>
        </p:nvPicPr>
        <p:blipFill>
          <a:blip r:embed="rId4" cstate="print"/>
          <a:srcRect/>
          <a:stretch>
            <a:fillRect/>
          </a:stretch>
        </p:blipFill>
        <p:spPr bwMode="auto">
          <a:xfrm>
            <a:off x="2829273" y="1579932"/>
            <a:ext cx="3110879" cy="48732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2123728" y="1988840"/>
            <a:ext cx="5377049" cy="584775"/>
          </a:xfrm>
          <a:prstGeom prst="rect">
            <a:avLst/>
          </a:prstGeom>
          <a:noFill/>
        </p:spPr>
        <p:txBody>
          <a:bodyPr wrap="none" rtlCol="0">
            <a:spAutoFit/>
          </a:bodyPr>
          <a:lstStyle/>
          <a:p>
            <a:r>
              <a:rPr lang="it-IT" sz="3200" dirty="0" smtClean="0">
                <a:effectLst>
                  <a:outerShdw blurRad="38100" dist="38100" dir="2700000" algn="tl">
                    <a:srgbClr val="000000">
                      <a:alpha val="43137"/>
                    </a:srgbClr>
                  </a:outerShdw>
                </a:effectLst>
                <a:latin typeface="+mj-lt"/>
              </a:rPr>
              <a:t>TRATTAMENTO CONSERVATIVO</a:t>
            </a:r>
            <a:endParaRPr lang="it-IT" sz="3200" dirty="0">
              <a:effectLst>
                <a:outerShdw blurRad="38100" dist="38100" dir="2700000" algn="tl">
                  <a:srgbClr val="000000">
                    <a:alpha val="43137"/>
                  </a:srgbClr>
                </a:outerShdw>
              </a:effectLst>
              <a:latin typeface="+mj-lt"/>
            </a:endParaRPr>
          </a:p>
        </p:txBody>
      </p:sp>
      <p:sp>
        <p:nvSpPr>
          <p:cNvPr id="8" name="CasellaDiTesto 7"/>
          <p:cNvSpPr txBox="1"/>
          <p:nvPr/>
        </p:nvSpPr>
        <p:spPr>
          <a:xfrm>
            <a:off x="467544" y="2996952"/>
            <a:ext cx="8208912" cy="3323987"/>
          </a:xfrm>
          <a:prstGeom prst="rect">
            <a:avLst/>
          </a:prstGeom>
          <a:noFill/>
        </p:spPr>
        <p:txBody>
          <a:bodyPr wrap="square" rtlCol="0">
            <a:spAutoFit/>
          </a:bodyPr>
          <a:lstStyle/>
          <a:p>
            <a:pPr>
              <a:lnSpc>
                <a:spcPct val="150000"/>
              </a:lnSpc>
              <a:buFont typeface="Arial" pitchFamily="34" charset="0"/>
              <a:buChar char="•"/>
            </a:pPr>
            <a:r>
              <a:rPr lang="it-IT" sz="2800" dirty="0" smtClean="0">
                <a:latin typeface="+mj-lt"/>
              </a:rPr>
              <a:t>FANS</a:t>
            </a:r>
          </a:p>
          <a:p>
            <a:pPr>
              <a:lnSpc>
                <a:spcPct val="150000"/>
              </a:lnSpc>
              <a:buFont typeface="Arial" pitchFamily="34" charset="0"/>
              <a:buChar char="•"/>
            </a:pPr>
            <a:r>
              <a:rPr lang="it-IT" sz="2800" dirty="0" smtClean="0">
                <a:latin typeface="+mj-lt"/>
              </a:rPr>
              <a:t>OPPIOIDEI</a:t>
            </a:r>
          </a:p>
          <a:p>
            <a:pPr>
              <a:lnSpc>
                <a:spcPct val="150000"/>
              </a:lnSpc>
              <a:buFont typeface="Arial" pitchFamily="34" charset="0"/>
              <a:buChar char="•"/>
            </a:pPr>
            <a:r>
              <a:rPr lang="it-IT" sz="2800" dirty="0" smtClean="0">
                <a:latin typeface="+mj-lt"/>
              </a:rPr>
              <a:t>DIETOTERAPIA</a:t>
            </a:r>
          </a:p>
          <a:p>
            <a:pPr>
              <a:lnSpc>
                <a:spcPct val="150000"/>
              </a:lnSpc>
              <a:buFont typeface="Arial" pitchFamily="34" charset="0"/>
              <a:buChar char="•"/>
            </a:pPr>
            <a:r>
              <a:rPr lang="it-IT" sz="2800" dirty="0" smtClean="0">
                <a:latin typeface="+mj-lt"/>
              </a:rPr>
              <a:t>FKT</a:t>
            </a:r>
          </a:p>
          <a:p>
            <a:pPr>
              <a:lnSpc>
                <a:spcPct val="150000"/>
              </a:lnSpc>
              <a:buFont typeface="Arial" pitchFamily="34" charset="0"/>
              <a:buChar char="•"/>
            </a:pPr>
            <a:r>
              <a:rPr lang="it-IT" sz="2800" dirty="0" smtClean="0">
                <a:latin typeface="+mj-lt"/>
              </a:rPr>
              <a:t>INFILTRAZIONI(ACIDO IALURONICO, GEL PIASTRINICO)</a:t>
            </a:r>
            <a:endParaRPr lang="it-IT" sz="2800" dirty="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7" name="Immagine 6" descr="artroprotesi.jpg"/>
          <p:cNvPicPr>
            <a:picLocks noChangeAspect="1"/>
          </p:cNvPicPr>
          <p:nvPr/>
        </p:nvPicPr>
        <p:blipFill>
          <a:blip r:embed="rId4" cstate="print"/>
          <a:stretch>
            <a:fillRect/>
          </a:stretch>
        </p:blipFill>
        <p:spPr>
          <a:xfrm>
            <a:off x="467544" y="2238374"/>
            <a:ext cx="8267576" cy="3638898"/>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7" name="Picture 3" descr="calcagno3m"/>
          <p:cNvPicPr>
            <a:picLocks noChangeAspect="1" noChangeArrowheads="1"/>
          </p:cNvPicPr>
          <p:nvPr/>
        </p:nvPicPr>
        <p:blipFill>
          <a:blip r:embed="rId4" cstate="print"/>
          <a:srcRect/>
          <a:stretch>
            <a:fillRect/>
          </a:stretch>
        </p:blipFill>
        <p:spPr bwMode="auto">
          <a:xfrm>
            <a:off x="2884203" y="1556792"/>
            <a:ext cx="3343981" cy="48965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PROGNOSI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8" name="Immagine 7" descr="732715520.jpg"/>
          <p:cNvPicPr>
            <a:picLocks noChangeAspect="1"/>
          </p:cNvPicPr>
          <p:nvPr/>
        </p:nvPicPr>
        <p:blipFill>
          <a:blip r:embed="rId4" cstate="print"/>
          <a:stretch>
            <a:fillRect/>
          </a:stretch>
        </p:blipFill>
        <p:spPr>
          <a:xfrm>
            <a:off x="1835696" y="1824037"/>
            <a:ext cx="5800028" cy="390921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4099"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4100"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8"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CENNI ISTOLOGICI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12" name="Immagine 11" descr="encyclopedia[1].gif"/>
          <p:cNvPicPr>
            <a:picLocks noChangeAspect="1"/>
          </p:cNvPicPr>
          <p:nvPr/>
        </p:nvPicPr>
        <p:blipFill>
          <a:blip r:embed="rId4" cstate="print"/>
          <a:stretch>
            <a:fillRect/>
          </a:stretch>
        </p:blipFill>
        <p:spPr>
          <a:xfrm>
            <a:off x="2195736" y="1772816"/>
            <a:ext cx="4762500" cy="3971925"/>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4099"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4100"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8"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CENNI EMBRIOLOGICI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6" name="Immagine 5" descr="cartilage-sain-couches.jpg"/>
          <p:cNvPicPr>
            <a:picLocks noChangeAspect="1"/>
          </p:cNvPicPr>
          <p:nvPr/>
        </p:nvPicPr>
        <p:blipFill>
          <a:blip r:embed="rId4" cstate="print"/>
          <a:stretch>
            <a:fillRect/>
          </a:stretch>
        </p:blipFill>
        <p:spPr>
          <a:xfrm>
            <a:off x="4118793" y="1627760"/>
            <a:ext cx="2757463" cy="4897584"/>
          </a:xfrm>
          <a:prstGeom prst="rect">
            <a:avLst/>
          </a:prstGeom>
        </p:spPr>
      </p:pic>
      <p:sp>
        <p:nvSpPr>
          <p:cNvPr id="7" name="CasellaDiTesto 6"/>
          <p:cNvSpPr txBox="1"/>
          <p:nvPr/>
        </p:nvSpPr>
        <p:spPr>
          <a:xfrm>
            <a:off x="0" y="1763524"/>
            <a:ext cx="2493055" cy="369332"/>
          </a:xfrm>
          <a:prstGeom prst="rect">
            <a:avLst/>
          </a:prstGeom>
          <a:noFill/>
        </p:spPr>
        <p:txBody>
          <a:bodyPr wrap="none" rtlCol="0">
            <a:spAutoFit/>
          </a:bodyPr>
          <a:lstStyle/>
          <a:p>
            <a:r>
              <a:rPr lang="it-IT" dirty="0" smtClean="0"/>
              <a:t>LAMINA SPLENDENS</a:t>
            </a:r>
            <a:endParaRPr lang="it-IT" dirty="0"/>
          </a:p>
        </p:txBody>
      </p:sp>
      <p:sp>
        <p:nvSpPr>
          <p:cNvPr id="9" name="CasellaDiTesto 8"/>
          <p:cNvSpPr txBox="1"/>
          <p:nvPr/>
        </p:nvSpPr>
        <p:spPr>
          <a:xfrm>
            <a:off x="0" y="2843644"/>
            <a:ext cx="2151102" cy="369332"/>
          </a:xfrm>
          <a:prstGeom prst="rect">
            <a:avLst/>
          </a:prstGeom>
          <a:noFill/>
        </p:spPr>
        <p:txBody>
          <a:bodyPr wrap="none" rtlCol="0">
            <a:spAutoFit/>
          </a:bodyPr>
          <a:lstStyle/>
          <a:p>
            <a:r>
              <a:rPr lang="it-IT" dirty="0" smtClean="0"/>
              <a:t>STRATO RADIALE</a:t>
            </a:r>
            <a:endParaRPr lang="it-IT" dirty="0"/>
          </a:p>
        </p:txBody>
      </p:sp>
      <p:sp>
        <p:nvSpPr>
          <p:cNvPr id="10" name="CasellaDiTesto 9"/>
          <p:cNvSpPr txBox="1"/>
          <p:nvPr/>
        </p:nvSpPr>
        <p:spPr>
          <a:xfrm>
            <a:off x="0" y="2195572"/>
            <a:ext cx="2745367" cy="369332"/>
          </a:xfrm>
          <a:prstGeom prst="rect">
            <a:avLst/>
          </a:prstGeom>
          <a:noFill/>
        </p:spPr>
        <p:txBody>
          <a:bodyPr wrap="none" rtlCol="0">
            <a:spAutoFit/>
          </a:bodyPr>
          <a:lstStyle/>
          <a:p>
            <a:r>
              <a:rPr lang="it-IT" dirty="0" smtClean="0"/>
              <a:t>STRATO TANGENZIALE</a:t>
            </a:r>
            <a:endParaRPr lang="it-IT" dirty="0"/>
          </a:p>
        </p:txBody>
      </p:sp>
      <p:sp>
        <p:nvSpPr>
          <p:cNvPr id="11" name="CasellaDiTesto 10"/>
          <p:cNvSpPr txBox="1"/>
          <p:nvPr/>
        </p:nvSpPr>
        <p:spPr>
          <a:xfrm>
            <a:off x="0" y="3923764"/>
            <a:ext cx="2625591" cy="369332"/>
          </a:xfrm>
          <a:prstGeom prst="rect">
            <a:avLst/>
          </a:prstGeom>
          <a:noFill/>
        </p:spPr>
        <p:txBody>
          <a:bodyPr wrap="none" rtlCol="0">
            <a:spAutoFit/>
          </a:bodyPr>
          <a:lstStyle/>
          <a:p>
            <a:r>
              <a:rPr lang="it-IT" dirty="0" smtClean="0"/>
              <a:t>STRATO COLONNARE</a:t>
            </a:r>
            <a:endParaRPr lang="it-IT" dirty="0"/>
          </a:p>
        </p:txBody>
      </p:sp>
      <p:sp>
        <p:nvSpPr>
          <p:cNvPr id="12" name="CasellaDiTesto 11"/>
          <p:cNvSpPr txBox="1"/>
          <p:nvPr/>
        </p:nvSpPr>
        <p:spPr>
          <a:xfrm>
            <a:off x="0" y="5147900"/>
            <a:ext cx="3907993" cy="369332"/>
          </a:xfrm>
          <a:prstGeom prst="rect">
            <a:avLst/>
          </a:prstGeom>
          <a:noFill/>
        </p:spPr>
        <p:txBody>
          <a:bodyPr wrap="none" rtlCol="0">
            <a:spAutoFit/>
          </a:bodyPr>
          <a:lstStyle/>
          <a:p>
            <a:r>
              <a:rPr lang="it-IT" dirty="0" smtClean="0"/>
              <a:t>STRATO PROFONDO(TIDE MARK)</a:t>
            </a:r>
            <a:endParaRPr lang="it-IT"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EPIDEMIOLOGIA E INCIDENZA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0" y="1916832"/>
            <a:ext cx="8136904" cy="4585871"/>
          </a:xfrm>
          <a:prstGeom prst="rect">
            <a:avLst/>
          </a:prstGeom>
          <a:noFill/>
        </p:spPr>
        <p:txBody>
          <a:bodyPr wrap="square" rtlCol="0">
            <a:spAutoFit/>
          </a:bodyPr>
          <a:lstStyle/>
          <a:p>
            <a:pPr>
              <a:buFont typeface="Arial" pitchFamily="34" charset="0"/>
              <a:buChar char="•"/>
            </a:pPr>
            <a:r>
              <a:rPr lang="it-IT" sz="2800" dirty="0" smtClean="0">
                <a:latin typeface="+mj-lt"/>
              </a:rPr>
              <a:t>80% </a:t>
            </a:r>
            <a:r>
              <a:rPr lang="it-IT" sz="2800" dirty="0" err="1" smtClean="0">
                <a:latin typeface="+mj-lt"/>
              </a:rPr>
              <a:t>over</a:t>
            </a:r>
            <a:r>
              <a:rPr lang="it-IT" sz="2800" dirty="0" smtClean="0">
                <a:latin typeface="+mj-lt"/>
              </a:rPr>
              <a:t> 50-&gt;4.000.000 di italiani</a:t>
            </a:r>
          </a:p>
          <a:p>
            <a:pPr>
              <a:buFont typeface="Arial" pitchFamily="34" charset="0"/>
              <a:buChar char="•"/>
            </a:pPr>
            <a:endParaRPr lang="it-IT" sz="2800" dirty="0" smtClean="0">
              <a:latin typeface="+mj-lt"/>
            </a:endParaRPr>
          </a:p>
          <a:p>
            <a:pPr>
              <a:buFont typeface="Arial" pitchFamily="34" charset="0"/>
              <a:buChar char="•"/>
            </a:pPr>
            <a:r>
              <a:rPr lang="it-IT" sz="2800" dirty="0" smtClean="0">
                <a:latin typeface="+mj-lt"/>
              </a:rPr>
              <a:t>NESSUNA PREDILEZIONE </a:t>
            </a:r>
            <a:r>
              <a:rPr lang="it-IT" sz="2800" dirty="0" err="1" smtClean="0">
                <a:latin typeface="+mj-lt"/>
              </a:rPr>
              <a:t>DI</a:t>
            </a:r>
            <a:r>
              <a:rPr lang="it-IT" sz="2800" dirty="0" smtClean="0">
                <a:latin typeface="+mj-lt"/>
              </a:rPr>
              <a:t> SESSO</a:t>
            </a:r>
          </a:p>
          <a:p>
            <a:pPr>
              <a:buFont typeface="Arial" pitchFamily="34" charset="0"/>
              <a:buChar char="•"/>
            </a:pPr>
            <a:endParaRPr lang="it-IT" sz="2800" dirty="0" smtClean="0">
              <a:latin typeface="+mj-lt"/>
            </a:endParaRPr>
          </a:p>
          <a:p>
            <a:pPr>
              <a:buFont typeface="Arial" pitchFamily="34" charset="0"/>
              <a:buChar char="•"/>
            </a:pPr>
            <a:r>
              <a:rPr lang="it-IT" sz="2800" dirty="0" smtClean="0">
                <a:latin typeface="+mj-lt"/>
              </a:rPr>
              <a:t> AUMENTO  INCIDENZA</a:t>
            </a:r>
          </a:p>
          <a:p>
            <a:pPr>
              <a:buFont typeface="Arial" pitchFamily="34" charset="0"/>
              <a:buChar char="•"/>
            </a:pPr>
            <a:endParaRPr lang="it-IT" sz="2800" dirty="0" smtClean="0">
              <a:latin typeface="+mj-lt"/>
            </a:endParaRPr>
          </a:p>
          <a:p>
            <a:pPr>
              <a:buFont typeface="Arial" pitchFamily="34" charset="0"/>
              <a:buChar char="•"/>
            </a:pPr>
            <a:r>
              <a:rPr lang="it-IT" sz="2800" dirty="0" smtClean="0">
                <a:latin typeface="+mj-lt"/>
              </a:rPr>
              <a:t>DIFFERENZE ETNICHE(eziologia genetica?)</a:t>
            </a:r>
          </a:p>
          <a:p>
            <a:endParaRPr lang="it-IT" sz="3200" dirty="0" smtClean="0">
              <a:latin typeface="+mj-lt"/>
            </a:endParaRPr>
          </a:p>
          <a:p>
            <a:endParaRPr lang="it-IT" sz="3200" dirty="0" smtClean="0">
              <a:latin typeface="+mj-lt"/>
            </a:endParaRPr>
          </a:p>
          <a:p>
            <a:endParaRPr lang="it-IT" sz="3200" dirty="0">
              <a:latin typeface="+mj-lt"/>
            </a:endParaRPr>
          </a:p>
        </p:txBody>
      </p:sp>
      <p:pic>
        <p:nvPicPr>
          <p:cNvPr id="9" name="Immagine 8" descr="Immagine.jpg"/>
          <p:cNvPicPr>
            <a:picLocks noChangeAspect="1"/>
          </p:cNvPicPr>
          <p:nvPr/>
        </p:nvPicPr>
        <p:blipFill>
          <a:blip r:embed="rId4" cstate="print"/>
          <a:stretch>
            <a:fillRect/>
          </a:stretch>
        </p:blipFill>
        <p:spPr>
          <a:xfrm>
            <a:off x="6393879" y="2791544"/>
            <a:ext cx="2714625" cy="3733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EZIOLOGIA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Text Box 1029"/>
          <p:cNvSpPr txBox="1">
            <a:spLocks noChangeArrowheads="1"/>
          </p:cNvSpPr>
          <p:nvPr/>
        </p:nvSpPr>
        <p:spPr bwMode="auto">
          <a:xfrm>
            <a:off x="1115839" y="1666875"/>
            <a:ext cx="1638525" cy="461665"/>
          </a:xfrm>
          <a:prstGeom prst="rect">
            <a:avLst/>
          </a:prstGeom>
          <a:noFill/>
          <a:ln w="9525">
            <a:solidFill>
              <a:schemeClr val="tx2">
                <a:lumMod val="60000"/>
                <a:lumOff val="40000"/>
              </a:schemeClr>
            </a:solidFill>
            <a:miter lim="800000"/>
            <a:headEnd/>
            <a:tailEnd/>
          </a:ln>
          <a:effectLst/>
        </p:spPr>
        <p:txBody>
          <a:bodyPr wrap="none">
            <a:spAutoFit/>
          </a:bodyPr>
          <a:lstStyle/>
          <a:p>
            <a:r>
              <a:rPr lang="it-IT" sz="2400" b="1" dirty="0">
                <a:latin typeface="+mj-lt"/>
              </a:rPr>
              <a:t>IDIOPATICA</a:t>
            </a:r>
          </a:p>
        </p:txBody>
      </p:sp>
      <p:sp>
        <p:nvSpPr>
          <p:cNvPr id="8" name="Text Box 1030"/>
          <p:cNvSpPr txBox="1">
            <a:spLocks noChangeArrowheads="1"/>
          </p:cNvSpPr>
          <p:nvPr/>
        </p:nvSpPr>
        <p:spPr bwMode="auto">
          <a:xfrm>
            <a:off x="5724128" y="1700808"/>
            <a:ext cx="1861856" cy="461665"/>
          </a:xfrm>
          <a:prstGeom prst="rect">
            <a:avLst/>
          </a:prstGeom>
          <a:noFill/>
          <a:ln w="9525">
            <a:solidFill>
              <a:schemeClr val="tx2">
                <a:lumMod val="40000"/>
                <a:lumOff val="60000"/>
              </a:schemeClr>
            </a:solidFill>
            <a:miter lim="800000"/>
            <a:headEnd/>
            <a:tailEnd/>
          </a:ln>
          <a:effectLst/>
        </p:spPr>
        <p:txBody>
          <a:bodyPr wrap="none">
            <a:spAutoFit/>
          </a:bodyPr>
          <a:lstStyle/>
          <a:p>
            <a:r>
              <a:rPr lang="it-IT" sz="2400" b="1" dirty="0">
                <a:latin typeface="+mj-lt"/>
              </a:rPr>
              <a:t>SECONDARIA</a:t>
            </a:r>
          </a:p>
        </p:txBody>
      </p:sp>
      <p:sp>
        <p:nvSpPr>
          <p:cNvPr id="9" name="Text Box 1032"/>
          <p:cNvSpPr txBox="1">
            <a:spLocks noChangeArrowheads="1"/>
          </p:cNvSpPr>
          <p:nvPr/>
        </p:nvSpPr>
        <p:spPr bwMode="auto">
          <a:xfrm>
            <a:off x="0" y="3573016"/>
            <a:ext cx="3657600" cy="831850"/>
          </a:xfrm>
          <a:prstGeom prst="rect">
            <a:avLst/>
          </a:prstGeom>
          <a:noFill/>
          <a:ln w="9525">
            <a:solidFill>
              <a:schemeClr val="tx2">
                <a:lumMod val="60000"/>
                <a:lumOff val="40000"/>
              </a:schemeClr>
            </a:solidFill>
            <a:miter lim="800000"/>
            <a:headEnd/>
            <a:tailEnd/>
          </a:ln>
          <a:effectLst/>
        </p:spPr>
        <p:txBody>
          <a:bodyPr>
            <a:spAutoFit/>
          </a:bodyPr>
          <a:lstStyle/>
          <a:p>
            <a:pPr algn="ctr">
              <a:spcBef>
                <a:spcPct val="50000"/>
              </a:spcBef>
            </a:pPr>
            <a:r>
              <a:rPr lang="it-IT" sz="2400" dirty="0">
                <a:latin typeface="+mj-lt"/>
              </a:rPr>
              <a:t>Alterazione metabolica primitiva della cartilagine</a:t>
            </a:r>
          </a:p>
        </p:txBody>
      </p:sp>
      <p:sp>
        <p:nvSpPr>
          <p:cNvPr id="10" name="Text Box 1034"/>
          <p:cNvSpPr txBox="1">
            <a:spLocks noChangeArrowheads="1"/>
          </p:cNvSpPr>
          <p:nvPr/>
        </p:nvSpPr>
        <p:spPr bwMode="auto">
          <a:xfrm>
            <a:off x="4693724" y="3657600"/>
            <a:ext cx="1462452" cy="400110"/>
          </a:xfrm>
          <a:prstGeom prst="rect">
            <a:avLst/>
          </a:prstGeom>
          <a:noFill/>
          <a:ln w="9525">
            <a:solidFill>
              <a:schemeClr val="tx2">
                <a:lumMod val="60000"/>
                <a:lumOff val="40000"/>
              </a:schemeClr>
            </a:solidFill>
            <a:miter lim="800000"/>
            <a:headEnd/>
            <a:tailEnd/>
          </a:ln>
          <a:effectLst/>
        </p:spPr>
        <p:txBody>
          <a:bodyPr wrap="none">
            <a:spAutoFit/>
          </a:bodyPr>
          <a:lstStyle/>
          <a:p>
            <a:r>
              <a:rPr lang="it-IT" sz="2000" dirty="0">
                <a:latin typeface="+mj-lt"/>
              </a:rPr>
              <a:t>MECCANICA</a:t>
            </a:r>
          </a:p>
        </p:txBody>
      </p:sp>
      <p:sp>
        <p:nvSpPr>
          <p:cNvPr id="11" name="Text Box 1035"/>
          <p:cNvSpPr txBox="1">
            <a:spLocks noChangeArrowheads="1"/>
          </p:cNvSpPr>
          <p:nvPr/>
        </p:nvSpPr>
        <p:spPr bwMode="auto">
          <a:xfrm>
            <a:off x="6948264" y="3644900"/>
            <a:ext cx="1841376" cy="406400"/>
          </a:xfrm>
          <a:prstGeom prst="rect">
            <a:avLst/>
          </a:prstGeom>
          <a:noFill/>
          <a:ln w="9525">
            <a:solidFill>
              <a:schemeClr val="tx2">
                <a:lumMod val="60000"/>
                <a:lumOff val="40000"/>
              </a:schemeClr>
            </a:solidFill>
            <a:miter lim="800000"/>
            <a:headEnd/>
            <a:tailEnd/>
          </a:ln>
          <a:effectLst/>
        </p:spPr>
        <p:txBody>
          <a:bodyPr wrap="square">
            <a:spAutoFit/>
          </a:bodyPr>
          <a:lstStyle/>
          <a:p>
            <a:r>
              <a:rPr lang="it-IT" sz="2000" dirty="0">
                <a:latin typeface="+mj-lt"/>
              </a:rPr>
              <a:t>STRUTTURALE</a:t>
            </a:r>
          </a:p>
        </p:txBody>
      </p:sp>
      <p:sp>
        <p:nvSpPr>
          <p:cNvPr id="12" name="Text Box 1036"/>
          <p:cNvSpPr txBox="1">
            <a:spLocks noChangeArrowheads="1"/>
          </p:cNvSpPr>
          <p:nvPr/>
        </p:nvSpPr>
        <p:spPr bwMode="auto">
          <a:xfrm>
            <a:off x="3657600" y="5562600"/>
            <a:ext cx="2606675" cy="707886"/>
          </a:xfrm>
          <a:prstGeom prst="rect">
            <a:avLst/>
          </a:prstGeom>
          <a:noFill/>
          <a:ln w="3175">
            <a:solidFill>
              <a:schemeClr val="accent1"/>
            </a:solidFill>
            <a:miter lim="800000"/>
            <a:headEnd/>
            <a:tailEnd/>
          </a:ln>
          <a:effectLst/>
        </p:spPr>
        <p:txBody>
          <a:bodyPr>
            <a:spAutoFit/>
          </a:bodyPr>
          <a:lstStyle/>
          <a:p>
            <a:pPr algn="ctr"/>
            <a:r>
              <a:rPr lang="it-IT" sz="2000" dirty="0" err="1">
                <a:latin typeface="+mj-lt"/>
              </a:rPr>
              <a:t>Ipersollecitazioni</a:t>
            </a:r>
            <a:r>
              <a:rPr lang="it-IT" sz="2000" dirty="0">
                <a:latin typeface="+mj-lt"/>
              </a:rPr>
              <a:t> su cartilagine </a:t>
            </a:r>
            <a:r>
              <a:rPr lang="it-IT" sz="2000" dirty="0" smtClean="0">
                <a:latin typeface="+mj-lt"/>
              </a:rPr>
              <a:t>normale</a:t>
            </a:r>
            <a:endParaRPr lang="it-IT" sz="2000" dirty="0">
              <a:latin typeface="+mj-lt"/>
            </a:endParaRPr>
          </a:p>
        </p:txBody>
      </p:sp>
      <p:sp>
        <p:nvSpPr>
          <p:cNvPr id="13" name="Text Box 1038"/>
          <p:cNvSpPr txBox="1">
            <a:spLocks noChangeArrowheads="1"/>
          </p:cNvSpPr>
          <p:nvPr/>
        </p:nvSpPr>
        <p:spPr bwMode="auto">
          <a:xfrm>
            <a:off x="6670104" y="5584825"/>
            <a:ext cx="2438400" cy="707886"/>
          </a:xfrm>
          <a:prstGeom prst="rect">
            <a:avLst/>
          </a:prstGeom>
          <a:noFill/>
          <a:ln w="3175">
            <a:solidFill>
              <a:schemeClr val="tx2">
                <a:lumMod val="40000"/>
                <a:lumOff val="60000"/>
              </a:schemeClr>
            </a:solidFill>
            <a:miter lim="800000"/>
            <a:headEnd/>
            <a:tailEnd/>
          </a:ln>
          <a:effectLst/>
        </p:spPr>
        <p:txBody>
          <a:bodyPr>
            <a:spAutoFit/>
          </a:bodyPr>
          <a:lstStyle/>
          <a:p>
            <a:pPr algn="ctr">
              <a:spcBef>
                <a:spcPct val="50000"/>
              </a:spcBef>
            </a:pPr>
            <a:r>
              <a:rPr lang="it-IT" sz="2000" dirty="0">
                <a:latin typeface="+mj-lt"/>
              </a:rPr>
              <a:t>Sollecitazioni normali su cartilagine malata</a:t>
            </a:r>
          </a:p>
        </p:txBody>
      </p:sp>
      <p:cxnSp>
        <p:nvCxnSpPr>
          <p:cNvPr id="15" name="Connettore 2 14"/>
          <p:cNvCxnSpPr>
            <a:stCxn id="7" idx="2"/>
          </p:cNvCxnSpPr>
          <p:nvPr/>
        </p:nvCxnSpPr>
        <p:spPr>
          <a:xfrm rot="5400000">
            <a:off x="1235169" y="2801075"/>
            <a:ext cx="1372468" cy="27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rot="5400000">
            <a:off x="5436096" y="2348880"/>
            <a:ext cx="1368152"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a:stCxn id="8" idx="2"/>
          </p:cNvCxnSpPr>
          <p:nvPr/>
        </p:nvCxnSpPr>
        <p:spPr>
          <a:xfrm rot="16200000" flipH="1">
            <a:off x="6384420" y="2433109"/>
            <a:ext cx="1410545" cy="869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rot="5400000">
            <a:off x="4211960" y="4293096"/>
            <a:ext cx="1296144"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rot="16200000" flipH="1">
            <a:off x="7524328" y="4437112"/>
            <a:ext cx="129614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EZIOLOGIA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Text Box 1029"/>
          <p:cNvSpPr txBox="1">
            <a:spLocks noChangeArrowheads="1"/>
          </p:cNvSpPr>
          <p:nvPr/>
        </p:nvSpPr>
        <p:spPr bwMode="auto">
          <a:xfrm>
            <a:off x="1115839" y="1666875"/>
            <a:ext cx="1638525" cy="461665"/>
          </a:xfrm>
          <a:prstGeom prst="rect">
            <a:avLst/>
          </a:prstGeom>
          <a:noFill/>
          <a:ln w="9525">
            <a:solidFill>
              <a:schemeClr val="tx2">
                <a:lumMod val="60000"/>
                <a:lumOff val="40000"/>
              </a:schemeClr>
            </a:solidFill>
            <a:miter lim="800000"/>
            <a:headEnd/>
            <a:tailEnd/>
          </a:ln>
          <a:effectLst/>
        </p:spPr>
        <p:txBody>
          <a:bodyPr wrap="none">
            <a:spAutoFit/>
          </a:bodyPr>
          <a:lstStyle/>
          <a:p>
            <a:r>
              <a:rPr lang="it-IT" sz="2400" b="1" dirty="0">
                <a:latin typeface="+mj-lt"/>
              </a:rPr>
              <a:t>IDIOPATICA</a:t>
            </a:r>
          </a:p>
        </p:txBody>
      </p:sp>
      <p:sp>
        <p:nvSpPr>
          <p:cNvPr id="8" name="Text Box 1030"/>
          <p:cNvSpPr txBox="1">
            <a:spLocks noChangeArrowheads="1"/>
          </p:cNvSpPr>
          <p:nvPr/>
        </p:nvSpPr>
        <p:spPr bwMode="auto">
          <a:xfrm>
            <a:off x="5724128" y="1700808"/>
            <a:ext cx="1861856" cy="461665"/>
          </a:xfrm>
          <a:prstGeom prst="rect">
            <a:avLst/>
          </a:prstGeom>
          <a:noFill/>
          <a:ln w="9525">
            <a:solidFill>
              <a:schemeClr val="tx2">
                <a:lumMod val="40000"/>
                <a:lumOff val="60000"/>
              </a:schemeClr>
            </a:solidFill>
            <a:miter lim="800000"/>
            <a:headEnd/>
            <a:tailEnd/>
          </a:ln>
          <a:effectLst/>
        </p:spPr>
        <p:txBody>
          <a:bodyPr wrap="none">
            <a:spAutoFit/>
          </a:bodyPr>
          <a:lstStyle/>
          <a:p>
            <a:r>
              <a:rPr lang="it-IT" sz="2400" b="1" dirty="0">
                <a:latin typeface="+mj-lt"/>
              </a:rPr>
              <a:t>SECONDARIA</a:t>
            </a:r>
          </a:p>
        </p:txBody>
      </p:sp>
      <p:sp>
        <p:nvSpPr>
          <p:cNvPr id="9" name="Text Box 1032"/>
          <p:cNvSpPr txBox="1">
            <a:spLocks noChangeArrowheads="1"/>
          </p:cNvSpPr>
          <p:nvPr/>
        </p:nvSpPr>
        <p:spPr bwMode="auto">
          <a:xfrm>
            <a:off x="0" y="3573016"/>
            <a:ext cx="3657600" cy="1015663"/>
          </a:xfrm>
          <a:prstGeom prst="rect">
            <a:avLst/>
          </a:prstGeom>
          <a:noFill/>
          <a:ln w="9525">
            <a:solidFill>
              <a:schemeClr val="tx2">
                <a:lumMod val="60000"/>
                <a:lumOff val="40000"/>
              </a:schemeClr>
            </a:solidFill>
            <a:miter lim="800000"/>
            <a:headEnd/>
            <a:tailEnd/>
          </a:ln>
          <a:effectLst/>
        </p:spPr>
        <p:txBody>
          <a:bodyPr>
            <a:spAutoFit/>
          </a:bodyPr>
          <a:lstStyle/>
          <a:p>
            <a:pPr algn="ctr">
              <a:spcBef>
                <a:spcPct val="50000"/>
              </a:spcBef>
            </a:pPr>
            <a:r>
              <a:rPr lang="it-IT" sz="2400" dirty="0" smtClean="0">
                <a:latin typeface="+mj-lt"/>
              </a:rPr>
              <a:t>Fattori eziologici sconosciuti</a:t>
            </a:r>
          </a:p>
          <a:p>
            <a:pPr>
              <a:spcBef>
                <a:spcPct val="50000"/>
              </a:spcBef>
            </a:pPr>
            <a:r>
              <a:rPr lang="it-IT" sz="2400" dirty="0" smtClean="0">
                <a:latin typeface="+mj-lt"/>
              </a:rPr>
              <a:t>Fattori genetici???</a:t>
            </a:r>
            <a:endParaRPr lang="it-IT" sz="2400" dirty="0">
              <a:latin typeface="+mj-lt"/>
            </a:endParaRPr>
          </a:p>
        </p:txBody>
      </p:sp>
      <p:sp>
        <p:nvSpPr>
          <p:cNvPr id="10" name="Text Box 1034"/>
          <p:cNvSpPr txBox="1">
            <a:spLocks noChangeArrowheads="1"/>
          </p:cNvSpPr>
          <p:nvPr/>
        </p:nvSpPr>
        <p:spPr bwMode="auto">
          <a:xfrm>
            <a:off x="4716016" y="2852936"/>
            <a:ext cx="1462452" cy="400110"/>
          </a:xfrm>
          <a:prstGeom prst="rect">
            <a:avLst/>
          </a:prstGeom>
          <a:noFill/>
          <a:ln w="9525">
            <a:solidFill>
              <a:schemeClr val="tx2">
                <a:lumMod val="60000"/>
                <a:lumOff val="40000"/>
              </a:schemeClr>
            </a:solidFill>
            <a:miter lim="800000"/>
            <a:headEnd/>
            <a:tailEnd/>
          </a:ln>
          <a:effectLst/>
        </p:spPr>
        <p:txBody>
          <a:bodyPr wrap="none">
            <a:spAutoFit/>
          </a:bodyPr>
          <a:lstStyle/>
          <a:p>
            <a:r>
              <a:rPr lang="it-IT" sz="2000" dirty="0" smtClean="0">
                <a:latin typeface="+mj-lt"/>
              </a:rPr>
              <a:t>MECCANICA</a:t>
            </a:r>
            <a:endParaRPr lang="it-IT" sz="2000" dirty="0">
              <a:latin typeface="+mj-lt"/>
            </a:endParaRPr>
          </a:p>
        </p:txBody>
      </p:sp>
      <p:sp>
        <p:nvSpPr>
          <p:cNvPr id="11" name="Text Box 1035"/>
          <p:cNvSpPr txBox="1">
            <a:spLocks noChangeArrowheads="1"/>
          </p:cNvSpPr>
          <p:nvPr/>
        </p:nvSpPr>
        <p:spPr bwMode="auto">
          <a:xfrm>
            <a:off x="6907088" y="2852936"/>
            <a:ext cx="1841376" cy="406400"/>
          </a:xfrm>
          <a:prstGeom prst="rect">
            <a:avLst/>
          </a:prstGeom>
          <a:noFill/>
          <a:ln w="9525">
            <a:solidFill>
              <a:schemeClr val="tx2">
                <a:lumMod val="60000"/>
                <a:lumOff val="40000"/>
              </a:schemeClr>
            </a:solidFill>
            <a:miter lim="800000"/>
            <a:headEnd/>
            <a:tailEnd/>
          </a:ln>
          <a:effectLst/>
        </p:spPr>
        <p:txBody>
          <a:bodyPr wrap="square">
            <a:spAutoFit/>
          </a:bodyPr>
          <a:lstStyle/>
          <a:p>
            <a:r>
              <a:rPr lang="it-IT" sz="2000" dirty="0">
                <a:latin typeface="+mj-lt"/>
              </a:rPr>
              <a:t>STRUTTURALE</a:t>
            </a:r>
          </a:p>
        </p:txBody>
      </p:sp>
      <p:cxnSp>
        <p:nvCxnSpPr>
          <p:cNvPr id="15" name="Connettore 2 14"/>
          <p:cNvCxnSpPr>
            <a:stCxn id="7" idx="2"/>
          </p:cNvCxnSpPr>
          <p:nvPr/>
        </p:nvCxnSpPr>
        <p:spPr>
          <a:xfrm rot="5400000">
            <a:off x="1235169" y="2801075"/>
            <a:ext cx="1372468" cy="27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rot="5400000">
            <a:off x="6156176" y="2276872"/>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a:stCxn id="8" idx="2"/>
          </p:cNvCxnSpPr>
          <p:nvPr/>
        </p:nvCxnSpPr>
        <p:spPr>
          <a:xfrm rot="16200000" flipH="1">
            <a:off x="6600444" y="2217085"/>
            <a:ext cx="618457" cy="509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4139952" y="3356992"/>
            <a:ext cx="2304256" cy="2554545"/>
          </a:xfrm>
          <a:prstGeom prst="rect">
            <a:avLst/>
          </a:prstGeom>
          <a:noFill/>
          <a:ln>
            <a:solidFill>
              <a:schemeClr val="accent6">
                <a:lumMod val="60000"/>
                <a:lumOff val="40000"/>
              </a:schemeClr>
            </a:solidFill>
          </a:ln>
        </p:spPr>
        <p:txBody>
          <a:bodyPr wrap="square" rtlCol="0">
            <a:spAutoFit/>
          </a:bodyPr>
          <a:lstStyle/>
          <a:p>
            <a:r>
              <a:rPr lang="it-IT" sz="1600" dirty="0" smtClean="0">
                <a:latin typeface="+mj-lt"/>
              </a:rPr>
              <a:t>DISPLASIE</a:t>
            </a:r>
          </a:p>
          <a:p>
            <a:endParaRPr lang="it-IT" sz="1600" dirty="0" smtClean="0">
              <a:latin typeface="+mj-lt"/>
            </a:endParaRPr>
          </a:p>
          <a:p>
            <a:r>
              <a:rPr lang="it-IT" sz="1600" dirty="0" smtClean="0">
                <a:latin typeface="+mj-lt"/>
              </a:rPr>
              <a:t>TURBE STATICHE</a:t>
            </a:r>
          </a:p>
          <a:p>
            <a:pPr>
              <a:buFont typeface="Wingdings" pitchFamily="2" charset="2"/>
              <a:buChar char="ü"/>
            </a:pPr>
            <a:r>
              <a:rPr lang="it-IT" sz="1600" dirty="0" err="1" smtClean="0">
                <a:latin typeface="+mj-lt"/>
              </a:rPr>
              <a:t>Disassiamenti</a:t>
            </a:r>
            <a:endParaRPr lang="it-IT" sz="1600" dirty="0" smtClean="0">
              <a:latin typeface="+mj-lt"/>
            </a:endParaRPr>
          </a:p>
          <a:p>
            <a:pPr>
              <a:buFont typeface="Wingdings" pitchFamily="2" charset="2"/>
              <a:buChar char="ü"/>
            </a:pPr>
            <a:r>
              <a:rPr lang="it-IT" sz="1600" dirty="0" smtClean="0">
                <a:latin typeface="+mj-lt"/>
              </a:rPr>
              <a:t>Instabilità</a:t>
            </a:r>
          </a:p>
          <a:p>
            <a:endParaRPr lang="it-IT" sz="1600" dirty="0" smtClean="0">
              <a:latin typeface="+mj-lt"/>
            </a:endParaRPr>
          </a:p>
          <a:p>
            <a:r>
              <a:rPr lang="it-IT" sz="1600" dirty="0" smtClean="0">
                <a:latin typeface="+mj-lt"/>
              </a:rPr>
              <a:t>SOVRACCARICO</a:t>
            </a:r>
          </a:p>
          <a:p>
            <a:pPr>
              <a:buFont typeface="Wingdings" pitchFamily="2" charset="2"/>
              <a:buChar char="ü"/>
            </a:pPr>
            <a:r>
              <a:rPr lang="it-IT" sz="1600" dirty="0" smtClean="0">
                <a:latin typeface="+mj-lt"/>
              </a:rPr>
              <a:t>Ponderale</a:t>
            </a:r>
          </a:p>
          <a:p>
            <a:pPr>
              <a:buFont typeface="Wingdings" pitchFamily="2" charset="2"/>
              <a:buChar char="ü"/>
            </a:pPr>
            <a:r>
              <a:rPr lang="it-IT" sz="1600" dirty="0" smtClean="0">
                <a:latin typeface="+mj-lt"/>
              </a:rPr>
              <a:t>Sportivo</a:t>
            </a:r>
          </a:p>
          <a:p>
            <a:pPr>
              <a:buFont typeface="Wingdings" pitchFamily="2" charset="2"/>
              <a:buChar char="ü"/>
            </a:pPr>
            <a:r>
              <a:rPr lang="it-IT" sz="1600" dirty="0" smtClean="0">
                <a:latin typeface="+mj-lt"/>
              </a:rPr>
              <a:t>Professionale </a:t>
            </a:r>
            <a:endParaRPr lang="it-IT" sz="1600" dirty="0">
              <a:latin typeface="+mj-lt"/>
            </a:endParaRPr>
          </a:p>
        </p:txBody>
      </p:sp>
      <p:sp>
        <p:nvSpPr>
          <p:cNvPr id="23" name="CasellaDiTesto 22"/>
          <p:cNvSpPr txBox="1"/>
          <p:nvPr/>
        </p:nvSpPr>
        <p:spPr>
          <a:xfrm>
            <a:off x="6804248" y="3356992"/>
            <a:ext cx="2304256" cy="3785652"/>
          </a:xfrm>
          <a:prstGeom prst="rect">
            <a:avLst/>
          </a:prstGeom>
          <a:noFill/>
          <a:ln>
            <a:solidFill>
              <a:schemeClr val="accent6">
                <a:lumMod val="60000"/>
                <a:lumOff val="40000"/>
              </a:schemeClr>
            </a:solidFill>
          </a:ln>
        </p:spPr>
        <p:txBody>
          <a:bodyPr wrap="square" rtlCol="0">
            <a:spAutoFit/>
          </a:bodyPr>
          <a:lstStyle/>
          <a:p>
            <a:r>
              <a:rPr lang="it-IT" sz="1600" dirty="0" smtClean="0">
                <a:latin typeface="+mj-lt"/>
              </a:rPr>
              <a:t>METABOLICHE</a:t>
            </a:r>
          </a:p>
          <a:p>
            <a:r>
              <a:rPr lang="it-IT" sz="1600" dirty="0" smtClean="0">
                <a:latin typeface="+mj-lt"/>
              </a:rPr>
              <a:t>Gotta</a:t>
            </a:r>
          </a:p>
          <a:p>
            <a:r>
              <a:rPr lang="it-IT" sz="1600" dirty="0" smtClean="0">
                <a:latin typeface="+mj-lt"/>
              </a:rPr>
              <a:t>Calcinosi</a:t>
            </a:r>
          </a:p>
          <a:p>
            <a:r>
              <a:rPr lang="it-IT" sz="1600" dirty="0" smtClean="0">
                <a:latin typeface="+mj-lt"/>
              </a:rPr>
              <a:t>Cortisonici</a:t>
            </a:r>
          </a:p>
          <a:p>
            <a:r>
              <a:rPr lang="it-IT" sz="1600" dirty="0" smtClean="0">
                <a:latin typeface="+mj-lt"/>
              </a:rPr>
              <a:t>Turbe endocrine ecc</a:t>
            </a:r>
          </a:p>
          <a:p>
            <a:endParaRPr lang="it-IT" sz="1600" dirty="0" smtClean="0">
              <a:latin typeface="+mj-lt"/>
            </a:endParaRPr>
          </a:p>
          <a:p>
            <a:r>
              <a:rPr lang="it-IT" sz="1600" dirty="0" smtClean="0">
                <a:latin typeface="+mj-lt"/>
              </a:rPr>
              <a:t>AD ORIGINE OSSEA</a:t>
            </a:r>
          </a:p>
          <a:p>
            <a:r>
              <a:rPr lang="it-IT" sz="1600" dirty="0" smtClean="0">
                <a:latin typeface="+mj-lt"/>
              </a:rPr>
              <a:t>Necrosi</a:t>
            </a:r>
          </a:p>
          <a:p>
            <a:r>
              <a:rPr lang="it-IT" sz="1600" dirty="0" smtClean="0">
                <a:latin typeface="+mj-lt"/>
              </a:rPr>
              <a:t>Traumatismi </a:t>
            </a:r>
          </a:p>
          <a:p>
            <a:endParaRPr lang="it-IT" sz="1600" dirty="0" smtClean="0">
              <a:latin typeface="+mj-lt"/>
            </a:endParaRPr>
          </a:p>
          <a:p>
            <a:r>
              <a:rPr lang="it-IT" sz="1600" dirty="0" smtClean="0">
                <a:latin typeface="+mj-lt"/>
              </a:rPr>
              <a:t>AD ORIGINE SINOVIALE</a:t>
            </a:r>
          </a:p>
          <a:p>
            <a:r>
              <a:rPr lang="it-IT" sz="1600" dirty="0" smtClean="0">
                <a:latin typeface="+mj-lt"/>
              </a:rPr>
              <a:t>Infezioni</a:t>
            </a:r>
          </a:p>
          <a:p>
            <a:r>
              <a:rPr lang="it-IT" sz="1600" dirty="0" smtClean="0">
                <a:latin typeface="+mj-lt"/>
              </a:rPr>
              <a:t>Infiammazioni</a:t>
            </a:r>
          </a:p>
          <a:p>
            <a:r>
              <a:rPr lang="it-IT" sz="1600" dirty="0" smtClean="0">
                <a:latin typeface="+mj-lt"/>
              </a:rPr>
              <a:t>emartri</a:t>
            </a:r>
          </a:p>
          <a:p>
            <a:endParaRPr lang="it-IT" sz="16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SPORT E ARTROSI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8" name="Immagine 7" descr="SPORT.jpg"/>
          <p:cNvPicPr>
            <a:picLocks noChangeAspect="1"/>
          </p:cNvPicPr>
          <p:nvPr/>
        </p:nvPicPr>
        <p:blipFill>
          <a:blip r:embed="rId4" cstate="print"/>
          <a:stretch>
            <a:fillRect/>
          </a:stretch>
        </p:blipFill>
        <p:spPr>
          <a:xfrm>
            <a:off x="1403648" y="1844824"/>
            <a:ext cx="5976664" cy="414583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PATOGENESI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7" name="Immagine 6" descr="Artrosi1.gif"/>
          <p:cNvPicPr>
            <a:picLocks noChangeAspect="1"/>
          </p:cNvPicPr>
          <p:nvPr/>
        </p:nvPicPr>
        <p:blipFill>
          <a:blip r:embed="rId4" cstate="print"/>
          <a:stretch>
            <a:fillRect/>
          </a:stretch>
        </p:blipFill>
        <p:spPr>
          <a:xfrm>
            <a:off x="2339752" y="2132856"/>
            <a:ext cx="4536504" cy="3459085"/>
          </a:xfrm>
          <a:prstGeom prst="rect">
            <a:avLst/>
          </a:prstGeom>
        </p:spPr>
      </p:pic>
      <p:sp>
        <p:nvSpPr>
          <p:cNvPr id="8" name="CasellaDiTesto 7"/>
          <p:cNvSpPr txBox="1"/>
          <p:nvPr/>
        </p:nvSpPr>
        <p:spPr>
          <a:xfrm>
            <a:off x="3131840" y="1484784"/>
            <a:ext cx="2160240" cy="646331"/>
          </a:xfrm>
          <a:prstGeom prst="rect">
            <a:avLst/>
          </a:prstGeom>
          <a:noFill/>
        </p:spPr>
        <p:txBody>
          <a:bodyPr wrap="square" rtlCol="0">
            <a:spAutoFit/>
          </a:bodyPr>
          <a:lstStyle/>
          <a:p>
            <a:r>
              <a:rPr lang="it-IT" dirty="0" smtClean="0">
                <a:latin typeface="+mj-lt"/>
              </a:rPr>
              <a:t>GRUPPI ISOGENI </a:t>
            </a:r>
            <a:r>
              <a:rPr lang="it-IT" dirty="0" err="1" smtClean="0">
                <a:latin typeface="+mj-lt"/>
              </a:rPr>
              <a:t>DI</a:t>
            </a:r>
            <a:r>
              <a:rPr lang="it-IT" dirty="0" smtClean="0">
                <a:latin typeface="+mj-lt"/>
              </a:rPr>
              <a:t> CONDROCITI</a:t>
            </a:r>
            <a:endParaRPr lang="it-IT" dirty="0">
              <a:latin typeface="+mj-lt"/>
            </a:endParaRPr>
          </a:p>
        </p:txBody>
      </p:sp>
      <p:sp>
        <p:nvSpPr>
          <p:cNvPr id="9" name="CasellaDiTesto 8"/>
          <p:cNvSpPr txBox="1"/>
          <p:nvPr/>
        </p:nvSpPr>
        <p:spPr>
          <a:xfrm>
            <a:off x="6300192" y="1628800"/>
            <a:ext cx="1512168" cy="646331"/>
          </a:xfrm>
          <a:prstGeom prst="rect">
            <a:avLst/>
          </a:prstGeom>
          <a:noFill/>
        </p:spPr>
        <p:txBody>
          <a:bodyPr wrap="square" rtlCol="0">
            <a:spAutoFit/>
          </a:bodyPr>
          <a:lstStyle/>
          <a:p>
            <a:r>
              <a:rPr lang="it-IT" dirty="0" smtClean="0">
                <a:latin typeface="+mj-lt"/>
              </a:rPr>
              <a:t>FOSFATASI ALCALINA</a:t>
            </a:r>
            <a:endParaRPr lang="it-IT" dirty="0">
              <a:latin typeface="+mj-lt"/>
            </a:endParaRPr>
          </a:p>
        </p:txBody>
      </p:sp>
      <p:sp>
        <p:nvSpPr>
          <p:cNvPr id="11" name="CasellaDiTesto 10"/>
          <p:cNvSpPr txBox="1"/>
          <p:nvPr/>
        </p:nvSpPr>
        <p:spPr>
          <a:xfrm>
            <a:off x="7236296" y="2852936"/>
            <a:ext cx="1907704" cy="646331"/>
          </a:xfrm>
          <a:prstGeom prst="rect">
            <a:avLst/>
          </a:prstGeom>
          <a:noFill/>
        </p:spPr>
        <p:txBody>
          <a:bodyPr wrap="square" rtlCol="0">
            <a:spAutoFit/>
          </a:bodyPr>
          <a:lstStyle/>
          <a:p>
            <a:r>
              <a:rPr lang="it-IT" dirty="0" smtClean="0">
                <a:latin typeface="+mj-lt"/>
              </a:rPr>
              <a:t>CRISTALLI </a:t>
            </a:r>
            <a:r>
              <a:rPr lang="it-IT" dirty="0" err="1" smtClean="0">
                <a:latin typeface="+mj-lt"/>
              </a:rPr>
              <a:t>DI</a:t>
            </a:r>
            <a:r>
              <a:rPr lang="it-IT" dirty="0" smtClean="0">
                <a:latin typeface="+mj-lt"/>
              </a:rPr>
              <a:t> IDROSSIAPATITE</a:t>
            </a:r>
            <a:endParaRPr lang="it-IT" dirty="0">
              <a:latin typeface="+mj-lt"/>
            </a:endParaRPr>
          </a:p>
        </p:txBody>
      </p:sp>
      <p:sp>
        <p:nvSpPr>
          <p:cNvPr id="12" name="CasellaDiTesto 11"/>
          <p:cNvSpPr txBox="1"/>
          <p:nvPr/>
        </p:nvSpPr>
        <p:spPr>
          <a:xfrm>
            <a:off x="7308304" y="4653136"/>
            <a:ext cx="1835696" cy="369332"/>
          </a:xfrm>
          <a:prstGeom prst="rect">
            <a:avLst/>
          </a:prstGeom>
          <a:noFill/>
        </p:spPr>
        <p:txBody>
          <a:bodyPr wrap="square" rtlCol="0">
            <a:spAutoFit/>
          </a:bodyPr>
          <a:lstStyle/>
          <a:p>
            <a:r>
              <a:rPr lang="it-IT" dirty="0" smtClean="0">
                <a:latin typeface="+mj-lt"/>
              </a:rPr>
              <a:t>SINOVIOCITI</a:t>
            </a:r>
            <a:endParaRPr lang="it-IT" dirty="0">
              <a:latin typeface="+mj-lt"/>
            </a:endParaRPr>
          </a:p>
        </p:txBody>
      </p:sp>
      <p:sp>
        <p:nvSpPr>
          <p:cNvPr id="13" name="CasellaDiTesto 12"/>
          <p:cNvSpPr txBox="1"/>
          <p:nvPr/>
        </p:nvSpPr>
        <p:spPr>
          <a:xfrm>
            <a:off x="5364088" y="6021288"/>
            <a:ext cx="2376264" cy="369332"/>
          </a:xfrm>
          <a:prstGeom prst="rect">
            <a:avLst/>
          </a:prstGeom>
          <a:noFill/>
        </p:spPr>
        <p:txBody>
          <a:bodyPr wrap="square" rtlCol="0">
            <a:spAutoFit/>
          </a:bodyPr>
          <a:lstStyle/>
          <a:p>
            <a:r>
              <a:rPr lang="it-IT" dirty="0" smtClean="0">
                <a:latin typeface="+mj-lt"/>
              </a:rPr>
              <a:t>ENZIMI CONDROLITICI</a:t>
            </a:r>
            <a:endParaRPr lang="it-IT" dirty="0">
              <a:latin typeface="+mj-lt"/>
            </a:endParaRPr>
          </a:p>
        </p:txBody>
      </p:sp>
      <p:sp>
        <p:nvSpPr>
          <p:cNvPr id="14" name="CasellaDiTesto 13"/>
          <p:cNvSpPr txBox="1"/>
          <p:nvPr/>
        </p:nvSpPr>
        <p:spPr>
          <a:xfrm>
            <a:off x="1691680" y="5589240"/>
            <a:ext cx="2520280" cy="923330"/>
          </a:xfrm>
          <a:prstGeom prst="rect">
            <a:avLst/>
          </a:prstGeom>
          <a:noFill/>
        </p:spPr>
        <p:txBody>
          <a:bodyPr wrap="square" rtlCol="0">
            <a:spAutoFit/>
          </a:bodyPr>
          <a:lstStyle/>
          <a:p>
            <a:r>
              <a:rPr lang="it-IT" dirty="0" smtClean="0">
                <a:latin typeface="+mj-lt"/>
              </a:rPr>
              <a:t>CONDROLISI E PRODUZIONE CORPI ESTRANEI</a:t>
            </a:r>
            <a:endParaRPr lang="it-IT" dirty="0">
              <a:latin typeface="+mj-lt"/>
            </a:endParaRPr>
          </a:p>
        </p:txBody>
      </p:sp>
      <p:sp>
        <p:nvSpPr>
          <p:cNvPr id="15" name="CasellaDiTesto 14"/>
          <p:cNvSpPr txBox="1"/>
          <p:nvPr/>
        </p:nvSpPr>
        <p:spPr>
          <a:xfrm>
            <a:off x="539552" y="4221088"/>
            <a:ext cx="1800200" cy="1200329"/>
          </a:xfrm>
          <a:prstGeom prst="rect">
            <a:avLst/>
          </a:prstGeom>
          <a:noFill/>
        </p:spPr>
        <p:txBody>
          <a:bodyPr wrap="square" rtlCol="0">
            <a:spAutoFit/>
          </a:bodyPr>
          <a:lstStyle/>
          <a:p>
            <a:r>
              <a:rPr lang="it-IT" dirty="0" smtClean="0">
                <a:latin typeface="+mj-lt"/>
              </a:rPr>
              <a:t>IPERTROFIA VILLOSA E RETRAZIONE CAPSULARE</a:t>
            </a:r>
            <a:endParaRPr lang="it-IT" dirty="0">
              <a:latin typeface="+mj-lt"/>
            </a:endParaRPr>
          </a:p>
        </p:txBody>
      </p:sp>
      <p:sp>
        <p:nvSpPr>
          <p:cNvPr id="16" name="CasellaDiTesto 15"/>
          <p:cNvSpPr txBox="1"/>
          <p:nvPr/>
        </p:nvSpPr>
        <p:spPr>
          <a:xfrm>
            <a:off x="467544" y="2492896"/>
            <a:ext cx="1584176" cy="646331"/>
          </a:xfrm>
          <a:prstGeom prst="rect">
            <a:avLst/>
          </a:prstGeom>
          <a:noFill/>
        </p:spPr>
        <p:txBody>
          <a:bodyPr wrap="square" rtlCol="0">
            <a:spAutoFit/>
          </a:bodyPr>
          <a:lstStyle/>
          <a:p>
            <a:r>
              <a:rPr lang="it-IT" dirty="0" smtClean="0">
                <a:latin typeface="+mj-lt"/>
              </a:rPr>
              <a:t>RIDUZIONE ARTICOLARITA’</a:t>
            </a:r>
            <a:endParaRPr lang="it-IT" dirty="0">
              <a:latin typeface="+mj-lt"/>
            </a:endParaRPr>
          </a:p>
        </p:txBody>
      </p:sp>
      <p:cxnSp>
        <p:nvCxnSpPr>
          <p:cNvPr id="18" name="Connettore 2 17"/>
          <p:cNvCxnSpPr/>
          <p:nvPr/>
        </p:nvCxnSpPr>
        <p:spPr>
          <a:xfrm>
            <a:off x="5436096" y="1772816"/>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rot="16200000" flipH="1">
            <a:off x="7416316" y="2384884"/>
            <a:ext cx="50405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rot="5400000">
            <a:off x="7524328" y="4005064"/>
            <a:ext cx="79208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rot="10800000" flipV="1">
            <a:off x="6948264" y="5229200"/>
            <a:ext cx="93610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a:stCxn id="13" idx="1"/>
            <a:endCxn id="14" idx="3"/>
          </p:cNvCxnSpPr>
          <p:nvPr/>
        </p:nvCxnSpPr>
        <p:spPr>
          <a:xfrm rot="10800000">
            <a:off x="4211960" y="6050906"/>
            <a:ext cx="1152128" cy="1550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rot="16200000" flipV="1">
            <a:off x="1223628" y="5553236"/>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p:cNvCxnSpPr/>
          <p:nvPr/>
        </p:nvCxnSpPr>
        <p:spPr>
          <a:xfrm rot="5400000" flipH="1" flipV="1">
            <a:off x="683568" y="3501008"/>
            <a:ext cx="72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ttore 2 33"/>
          <p:cNvCxnSpPr/>
          <p:nvPr/>
        </p:nvCxnSpPr>
        <p:spPr>
          <a:xfrm flipV="1">
            <a:off x="1475656" y="1772816"/>
            <a:ext cx="936104" cy="43204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4635</TotalTime>
  <Words>5310</Words>
  <Application>Microsoft Office PowerPoint</Application>
  <PresentationFormat>Presentazione su schermo (4:3)</PresentationFormat>
  <Paragraphs>314</Paragraphs>
  <Slides>29</Slides>
  <Notes>29</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alfonso massimiliano cassari</dc:creator>
  <cp:lastModifiedBy>Massimo</cp:lastModifiedBy>
  <cp:revision>443</cp:revision>
  <dcterms:created xsi:type="dcterms:W3CDTF">2009-05-03T19:55:46Z</dcterms:created>
  <dcterms:modified xsi:type="dcterms:W3CDTF">2011-05-02T19:44:50Z</dcterms:modified>
</cp:coreProperties>
</file>